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73" r:id="rId7"/>
    <p:sldId id="272" r:id="rId8"/>
    <p:sldId id="260" r:id="rId9"/>
    <p:sldId id="261" r:id="rId10"/>
    <p:sldId id="264" r:id="rId11"/>
    <p:sldId id="265" r:id="rId12"/>
    <p:sldId id="268" r:id="rId13"/>
    <p:sldId id="274" r:id="rId14"/>
    <p:sldId id="275" r:id="rId15"/>
    <p:sldId id="276" r:id="rId16"/>
    <p:sldId id="277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00"/>
    <a:srgbClr val="8C5102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86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94867-8E2C-4A13-B8B2-946EA1D4993F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</dgm:pt>
    <dgm:pt modelId="{6D6C7329-BAE8-44A5-90BE-2FA03536A23C}">
      <dgm:prSet phldrT="[Текст]"/>
      <dgm:spPr/>
      <dgm:t>
        <a:bodyPr/>
        <a:lstStyle/>
        <a:p>
          <a:r>
            <a:rPr lang="ru-RU" dirty="0" smtClean="0"/>
            <a:t>Обеспечить защиту от гриппа категорий граждан имеющих наибольший риск заражения: детей и лиц пожилого возраста</a:t>
          </a:r>
          <a:endParaRPr lang="ru-RU" dirty="0"/>
        </a:p>
      </dgm:t>
    </dgm:pt>
    <dgm:pt modelId="{C41EA6EA-2D4C-4219-9191-15325A3950B2}" type="parTrans" cxnId="{7BE4B982-9962-432A-B4A2-7BC9C603D446}">
      <dgm:prSet/>
      <dgm:spPr/>
      <dgm:t>
        <a:bodyPr/>
        <a:lstStyle/>
        <a:p>
          <a:endParaRPr lang="ru-RU"/>
        </a:p>
      </dgm:t>
    </dgm:pt>
    <dgm:pt modelId="{E0DA4400-7086-45C9-8358-024DD042511C}" type="sibTrans" cxnId="{7BE4B982-9962-432A-B4A2-7BC9C603D446}">
      <dgm:prSet/>
      <dgm:spPr/>
      <dgm:t>
        <a:bodyPr/>
        <a:lstStyle/>
        <a:p>
          <a:endParaRPr lang="ru-RU"/>
        </a:p>
      </dgm:t>
    </dgm:pt>
    <dgm:pt modelId="{336F77D6-7037-44F3-AF2F-8ED6BBB8426D}">
      <dgm:prSet phldrT="[Текст]"/>
      <dgm:spPr/>
      <dgm:t>
        <a:bodyPr/>
        <a:lstStyle/>
        <a:p>
          <a:r>
            <a:rPr lang="ru-RU" dirty="0" smtClean="0"/>
            <a:t>Обеспечить функционирование в обычном режиме учреждений образования, здравоохранения, работу транспорта</a:t>
          </a:r>
          <a:endParaRPr lang="ru-RU" dirty="0"/>
        </a:p>
      </dgm:t>
    </dgm:pt>
    <dgm:pt modelId="{239C2D28-FD97-4434-9443-F77566422FB2}" type="parTrans" cxnId="{558BBD7B-513C-47B7-8B98-50F582A2A98C}">
      <dgm:prSet/>
      <dgm:spPr/>
      <dgm:t>
        <a:bodyPr/>
        <a:lstStyle/>
        <a:p>
          <a:endParaRPr lang="ru-RU"/>
        </a:p>
      </dgm:t>
    </dgm:pt>
    <dgm:pt modelId="{5DC1971B-C28D-4E64-A65C-559B092E1D15}" type="sibTrans" cxnId="{558BBD7B-513C-47B7-8B98-50F582A2A98C}">
      <dgm:prSet/>
      <dgm:spPr/>
      <dgm:t>
        <a:bodyPr/>
        <a:lstStyle/>
        <a:p>
          <a:endParaRPr lang="ru-RU"/>
        </a:p>
      </dgm:t>
    </dgm:pt>
    <dgm:pt modelId="{4C67FBAD-B866-4FAC-870C-F37CBDAFEB35}">
      <dgm:prSet phldrT="[Текст]"/>
      <dgm:spPr/>
      <dgm:t>
        <a:bodyPr/>
        <a:lstStyle/>
        <a:p>
          <a:r>
            <a:rPr lang="ru-RU" dirty="0" smtClean="0"/>
            <a:t>Предотвратить осложнения от гриппа у лиц с хроническими заболеваниями</a:t>
          </a:r>
          <a:endParaRPr lang="ru-RU" dirty="0"/>
        </a:p>
      </dgm:t>
    </dgm:pt>
    <dgm:pt modelId="{7970799E-E7C6-449A-AFB2-76A1BEDD7C58}" type="parTrans" cxnId="{B746116B-0840-4205-B5B5-F4B4289A60AF}">
      <dgm:prSet/>
      <dgm:spPr/>
      <dgm:t>
        <a:bodyPr/>
        <a:lstStyle/>
        <a:p>
          <a:endParaRPr lang="ru-RU"/>
        </a:p>
      </dgm:t>
    </dgm:pt>
    <dgm:pt modelId="{A07F31DF-2537-45AD-BE2F-FFCC0CDCD1A3}" type="sibTrans" cxnId="{B746116B-0840-4205-B5B5-F4B4289A60AF}">
      <dgm:prSet/>
      <dgm:spPr/>
      <dgm:t>
        <a:bodyPr/>
        <a:lstStyle/>
        <a:p>
          <a:endParaRPr lang="ru-RU"/>
        </a:p>
      </dgm:t>
    </dgm:pt>
    <dgm:pt modelId="{6C00D004-5341-4E9C-BE30-CD44348C14D9}" type="pres">
      <dgm:prSet presAssocID="{F6E94867-8E2C-4A13-B8B2-946EA1D4993F}" presName="linear" presStyleCnt="0">
        <dgm:presLayoutVars>
          <dgm:dir/>
          <dgm:resizeHandles val="exact"/>
        </dgm:presLayoutVars>
      </dgm:prSet>
      <dgm:spPr/>
    </dgm:pt>
    <dgm:pt modelId="{4E981EFF-6540-494B-BA4B-2502B6D7DDA7}" type="pres">
      <dgm:prSet presAssocID="{6D6C7329-BAE8-44A5-90BE-2FA03536A23C}" presName="comp" presStyleCnt="0"/>
      <dgm:spPr/>
    </dgm:pt>
    <dgm:pt modelId="{EFA93500-8D8B-4820-B040-1DB1F9238BB4}" type="pres">
      <dgm:prSet presAssocID="{6D6C7329-BAE8-44A5-90BE-2FA03536A23C}" presName="box" presStyleLbl="node1" presStyleIdx="0" presStyleCnt="3"/>
      <dgm:spPr/>
      <dgm:t>
        <a:bodyPr/>
        <a:lstStyle/>
        <a:p>
          <a:endParaRPr lang="ru-RU"/>
        </a:p>
      </dgm:t>
    </dgm:pt>
    <dgm:pt modelId="{0F0EB2FF-F996-4FA5-8BBA-1185854659BE}" type="pres">
      <dgm:prSet presAssocID="{6D6C7329-BAE8-44A5-90BE-2FA03536A23C}" presName="img" presStyleLbl="fgImgPlace1" presStyleIdx="0" presStyleCnt="3" custScaleX="87909" custScaleY="1131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6895B6-4378-42FF-9F14-8AF86F68E788}" type="pres">
      <dgm:prSet presAssocID="{6D6C7329-BAE8-44A5-90BE-2FA03536A23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7EAD6-83BB-4A96-AC8F-7FA3AE96BDAD}" type="pres">
      <dgm:prSet presAssocID="{E0DA4400-7086-45C9-8358-024DD042511C}" presName="spacer" presStyleCnt="0"/>
      <dgm:spPr/>
    </dgm:pt>
    <dgm:pt modelId="{1646AD75-2783-4A6D-AA41-3C02164F77C7}" type="pres">
      <dgm:prSet presAssocID="{336F77D6-7037-44F3-AF2F-8ED6BBB8426D}" presName="comp" presStyleCnt="0"/>
      <dgm:spPr/>
    </dgm:pt>
    <dgm:pt modelId="{DC0A880B-633C-4D6B-8551-4A5B5FDAFFC4}" type="pres">
      <dgm:prSet presAssocID="{336F77D6-7037-44F3-AF2F-8ED6BBB8426D}" presName="box" presStyleLbl="node1" presStyleIdx="1" presStyleCnt="3"/>
      <dgm:spPr/>
      <dgm:t>
        <a:bodyPr/>
        <a:lstStyle/>
        <a:p>
          <a:endParaRPr lang="ru-RU"/>
        </a:p>
      </dgm:t>
    </dgm:pt>
    <dgm:pt modelId="{07A61227-6E6E-499F-8675-669FB7FF2020}" type="pres">
      <dgm:prSet presAssocID="{336F77D6-7037-44F3-AF2F-8ED6BBB8426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DDC48C-CC21-4A5C-8CA0-6D734C5B9404}" type="pres">
      <dgm:prSet presAssocID="{336F77D6-7037-44F3-AF2F-8ED6BBB8426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971DD-75D2-450A-81E4-6969DF5A0CCC}" type="pres">
      <dgm:prSet presAssocID="{5DC1971B-C28D-4E64-A65C-559B092E1D15}" presName="spacer" presStyleCnt="0"/>
      <dgm:spPr/>
    </dgm:pt>
    <dgm:pt modelId="{EEEA649B-5CCC-49D8-8DFD-518ABBA135AE}" type="pres">
      <dgm:prSet presAssocID="{4C67FBAD-B866-4FAC-870C-F37CBDAFEB35}" presName="comp" presStyleCnt="0"/>
      <dgm:spPr/>
    </dgm:pt>
    <dgm:pt modelId="{4E693756-A7DF-425E-B61B-AF48E35C5747}" type="pres">
      <dgm:prSet presAssocID="{4C67FBAD-B866-4FAC-870C-F37CBDAFEB35}" presName="box" presStyleLbl="node1" presStyleIdx="2" presStyleCnt="3"/>
      <dgm:spPr/>
      <dgm:t>
        <a:bodyPr/>
        <a:lstStyle/>
        <a:p>
          <a:endParaRPr lang="ru-RU"/>
        </a:p>
      </dgm:t>
    </dgm:pt>
    <dgm:pt modelId="{0C8D8934-0BC3-4B1F-9812-1A6FEBDDFB67}" type="pres">
      <dgm:prSet presAssocID="{4C67FBAD-B866-4FAC-870C-F37CBDAFEB3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EE7305C-C279-4D46-84DD-13D637C86DF6}" type="pres">
      <dgm:prSet presAssocID="{4C67FBAD-B866-4FAC-870C-F37CBDAFEB3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0BAF25-E609-4015-97D3-F994D492E9F3}" type="presOf" srcId="{4C67FBAD-B866-4FAC-870C-F37CBDAFEB35}" destId="{4E693756-A7DF-425E-B61B-AF48E35C5747}" srcOrd="0" destOrd="0" presId="urn:microsoft.com/office/officeart/2005/8/layout/vList4"/>
    <dgm:cxn modelId="{BC77F59C-38F1-4937-BCDC-95CFF5549EB4}" type="presOf" srcId="{336F77D6-7037-44F3-AF2F-8ED6BBB8426D}" destId="{C5DDC48C-CC21-4A5C-8CA0-6D734C5B9404}" srcOrd="1" destOrd="0" presId="urn:microsoft.com/office/officeart/2005/8/layout/vList4"/>
    <dgm:cxn modelId="{558BBD7B-513C-47B7-8B98-50F582A2A98C}" srcId="{F6E94867-8E2C-4A13-B8B2-946EA1D4993F}" destId="{336F77D6-7037-44F3-AF2F-8ED6BBB8426D}" srcOrd="1" destOrd="0" parTransId="{239C2D28-FD97-4434-9443-F77566422FB2}" sibTransId="{5DC1971B-C28D-4E64-A65C-559B092E1D15}"/>
    <dgm:cxn modelId="{32BF0146-9840-4558-90B3-E4DAE4C91AC0}" type="presOf" srcId="{4C67FBAD-B866-4FAC-870C-F37CBDAFEB35}" destId="{2EE7305C-C279-4D46-84DD-13D637C86DF6}" srcOrd="1" destOrd="0" presId="urn:microsoft.com/office/officeart/2005/8/layout/vList4"/>
    <dgm:cxn modelId="{DAAD4FD0-7449-46FB-A9AF-F2525BC0D052}" type="presOf" srcId="{336F77D6-7037-44F3-AF2F-8ED6BBB8426D}" destId="{DC0A880B-633C-4D6B-8551-4A5B5FDAFFC4}" srcOrd="0" destOrd="0" presId="urn:microsoft.com/office/officeart/2005/8/layout/vList4"/>
    <dgm:cxn modelId="{7BE4B982-9962-432A-B4A2-7BC9C603D446}" srcId="{F6E94867-8E2C-4A13-B8B2-946EA1D4993F}" destId="{6D6C7329-BAE8-44A5-90BE-2FA03536A23C}" srcOrd="0" destOrd="0" parTransId="{C41EA6EA-2D4C-4219-9191-15325A3950B2}" sibTransId="{E0DA4400-7086-45C9-8358-024DD042511C}"/>
    <dgm:cxn modelId="{F6461237-6E94-4D14-9AE4-F6D53A9730F4}" type="presOf" srcId="{6D6C7329-BAE8-44A5-90BE-2FA03536A23C}" destId="{C46895B6-4378-42FF-9F14-8AF86F68E788}" srcOrd="1" destOrd="0" presId="urn:microsoft.com/office/officeart/2005/8/layout/vList4"/>
    <dgm:cxn modelId="{7F793C85-05C7-404F-952E-3CAD353179CD}" type="presOf" srcId="{F6E94867-8E2C-4A13-B8B2-946EA1D4993F}" destId="{6C00D004-5341-4E9C-BE30-CD44348C14D9}" srcOrd="0" destOrd="0" presId="urn:microsoft.com/office/officeart/2005/8/layout/vList4"/>
    <dgm:cxn modelId="{33F58FE1-117D-45C6-A6C8-C98310638EE3}" type="presOf" srcId="{6D6C7329-BAE8-44A5-90BE-2FA03536A23C}" destId="{EFA93500-8D8B-4820-B040-1DB1F9238BB4}" srcOrd="0" destOrd="0" presId="urn:microsoft.com/office/officeart/2005/8/layout/vList4"/>
    <dgm:cxn modelId="{B746116B-0840-4205-B5B5-F4B4289A60AF}" srcId="{F6E94867-8E2C-4A13-B8B2-946EA1D4993F}" destId="{4C67FBAD-B866-4FAC-870C-F37CBDAFEB35}" srcOrd="2" destOrd="0" parTransId="{7970799E-E7C6-449A-AFB2-76A1BEDD7C58}" sibTransId="{A07F31DF-2537-45AD-BE2F-FFCC0CDCD1A3}"/>
    <dgm:cxn modelId="{419B3BBB-FA65-42D9-BE84-6F423A0267C1}" type="presParOf" srcId="{6C00D004-5341-4E9C-BE30-CD44348C14D9}" destId="{4E981EFF-6540-494B-BA4B-2502B6D7DDA7}" srcOrd="0" destOrd="0" presId="urn:microsoft.com/office/officeart/2005/8/layout/vList4"/>
    <dgm:cxn modelId="{278B754E-AAAA-45B0-8547-A6A458516986}" type="presParOf" srcId="{4E981EFF-6540-494B-BA4B-2502B6D7DDA7}" destId="{EFA93500-8D8B-4820-B040-1DB1F9238BB4}" srcOrd="0" destOrd="0" presId="urn:microsoft.com/office/officeart/2005/8/layout/vList4"/>
    <dgm:cxn modelId="{E4E43902-D821-492A-B815-BD4494CB1BED}" type="presParOf" srcId="{4E981EFF-6540-494B-BA4B-2502B6D7DDA7}" destId="{0F0EB2FF-F996-4FA5-8BBA-1185854659BE}" srcOrd="1" destOrd="0" presId="urn:microsoft.com/office/officeart/2005/8/layout/vList4"/>
    <dgm:cxn modelId="{3C14C505-49A7-4ED5-BEBB-1BEB31C3DC98}" type="presParOf" srcId="{4E981EFF-6540-494B-BA4B-2502B6D7DDA7}" destId="{C46895B6-4378-42FF-9F14-8AF86F68E788}" srcOrd="2" destOrd="0" presId="urn:microsoft.com/office/officeart/2005/8/layout/vList4"/>
    <dgm:cxn modelId="{81E3D6FD-05C0-4716-81A1-E9A91401AE9C}" type="presParOf" srcId="{6C00D004-5341-4E9C-BE30-CD44348C14D9}" destId="{0757EAD6-83BB-4A96-AC8F-7FA3AE96BDAD}" srcOrd="1" destOrd="0" presId="urn:microsoft.com/office/officeart/2005/8/layout/vList4"/>
    <dgm:cxn modelId="{27B94452-39F5-4A0A-A3ED-3241EC0ED6F5}" type="presParOf" srcId="{6C00D004-5341-4E9C-BE30-CD44348C14D9}" destId="{1646AD75-2783-4A6D-AA41-3C02164F77C7}" srcOrd="2" destOrd="0" presId="urn:microsoft.com/office/officeart/2005/8/layout/vList4"/>
    <dgm:cxn modelId="{D9AC0C5B-9A31-4E96-AAF5-B3EE907174D5}" type="presParOf" srcId="{1646AD75-2783-4A6D-AA41-3C02164F77C7}" destId="{DC0A880B-633C-4D6B-8551-4A5B5FDAFFC4}" srcOrd="0" destOrd="0" presId="urn:microsoft.com/office/officeart/2005/8/layout/vList4"/>
    <dgm:cxn modelId="{5D6E0407-49C2-48C9-880B-286B10E3EE05}" type="presParOf" srcId="{1646AD75-2783-4A6D-AA41-3C02164F77C7}" destId="{07A61227-6E6E-499F-8675-669FB7FF2020}" srcOrd="1" destOrd="0" presId="urn:microsoft.com/office/officeart/2005/8/layout/vList4"/>
    <dgm:cxn modelId="{BC42E1CE-19F8-441B-A3C3-6477D6A0B6CF}" type="presParOf" srcId="{1646AD75-2783-4A6D-AA41-3C02164F77C7}" destId="{C5DDC48C-CC21-4A5C-8CA0-6D734C5B9404}" srcOrd="2" destOrd="0" presId="urn:microsoft.com/office/officeart/2005/8/layout/vList4"/>
    <dgm:cxn modelId="{8A76ED4A-3A4B-4AA0-982E-6CD3453F5552}" type="presParOf" srcId="{6C00D004-5341-4E9C-BE30-CD44348C14D9}" destId="{4E3971DD-75D2-450A-81E4-6969DF5A0CCC}" srcOrd="3" destOrd="0" presId="urn:microsoft.com/office/officeart/2005/8/layout/vList4"/>
    <dgm:cxn modelId="{5B6023B6-6F63-4007-B237-7E1B1D6E58DF}" type="presParOf" srcId="{6C00D004-5341-4E9C-BE30-CD44348C14D9}" destId="{EEEA649B-5CCC-49D8-8DFD-518ABBA135AE}" srcOrd="4" destOrd="0" presId="urn:microsoft.com/office/officeart/2005/8/layout/vList4"/>
    <dgm:cxn modelId="{9445A489-C953-4BA6-9EC1-C8C349AFCE13}" type="presParOf" srcId="{EEEA649B-5CCC-49D8-8DFD-518ABBA135AE}" destId="{4E693756-A7DF-425E-B61B-AF48E35C5747}" srcOrd="0" destOrd="0" presId="urn:microsoft.com/office/officeart/2005/8/layout/vList4"/>
    <dgm:cxn modelId="{41814DFF-C642-4685-BD5A-1C1FD73F8C2D}" type="presParOf" srcId="{EEEA649B-5CCC-49D8-8DFD-518ABBA135AE}" destId="{0C8D8934-0BC3-4B1F-9812-1A6FEBDDFB67}" srcOrd="1" destOrd="0" presId="urn:microsoft.com/office/officeart/2005/8/layout/vList4"/>
    <dgm:cxn modelId="{04B4AF72-F18E-4AEC-ADDA-AB6C5F173BFF}" type="presParOf" srcId="{EEEA649B-5CCC-49D8-8DFD-518ABBA135AE}" destId="{2EE7305C-C279-4D46-84DD-13D637C86D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8203B-519A-4589-BAD4-CC06CBAF41A3}" type="doc">
      <dgm:prSet loTypeId="urn:microsoft.com/office/officeart/2005/8/layout/pyramid2" loCatId="pyramid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2117B51-7B54-49C7-9269-E6A05B5E186B}">
      <dgm:prSet custT="1"/>
      <dgm:spPr/>
      <dgm:t>
        <a:bodyPr/>
        <a:lstStyle/>
        <a:p>
          <a:pPr algn="l" rtl="0"/>
          <a:r>
            <a:rPr lang="ru-RU" sz="1600" b="1" dirty="0" smtClean="0"/>
            <a:t>Беларусь: </a:t>
          </a:r>
        </a:p>
        <a:p>
          <a:pPr algn="l" rtl="0"/>
          <a:r>
            <a:rPr lang="ru-RU" sz="1600" dirty="0" smtClean="0"/>
            <a:t>охват вакцинацией -</a:t>
          </a:r>
          <a:r>
            <a:rPr lang="ru-RU" sz="1600" b="1" dirty="0" smtClean="0"/>
            <a:t>41,5%</a:t>
          </a:r>
          <a:r>
            <a:rPr lang="ru-RU" sz="1600" dirty="0" smtClean="0"/>
            <a:t>, </a:t>
          </a:r>
        </a:p>
        <a:p>
          <a:pPr algn="l" rtl="0"/>
          <a:r>
            <a:rPr lang="ru-RU" sz="1600" dirty="0" smtClean="0"/>
            <a:t>переболело гриппом – </a:t>
          </a:r>
          <a:r>
            <a:rPr lang="ru-RU" sz="1600" b="1" dirty="0" smtClean="0"/>
            <a:t>0,06% </a:t>
          </a:r>
          <a:r>
            <a:rPr lang="ru-RU" sz="1600" dirty="0" smtClean="0"/>
            <a:t>населения</a:t>
          </a:r>
          <a:endParaRPr lang="ru-RU" sz="1600" dirty="0"/>
        </a:p>
      </dgm:t>
    </dgm:pt>
    <dgm:pt modelId="{DE0D5097-3CB3-437A-945E-A4DD5F28E3AA}" type="parTrans" cxnId="{DA80986B-5E3F-4566-BFF6-F578C29F8731}">
      <dgm:prSet/>
      <dgm:spPr/>
      <dgm:t>
        <a:bodyPr/>
        <a:lstStyle/>
        <a:p>
          <a:endParaRPr lang="ru-RU"/>
        </a:p>
      </dgm:t>
    </dgm:pt>
    <dgm:pt modelId="{903E7D57-8806-44FB-A790-8374D41A77B0}" type="sibTrans" cxnId="{DA80986B-5E3F-4566-BFF6-F578C29F8731}">
      <dgm:prSet/>
      <dgm:spPr/>
      <dgm:t>
        <a:bodyPr/>
        <a:lstStyle/>
        <a:p>
          <a:endParaRPr lang="ru-RU"/>
        </a:p>
      </dgm:t>
    </dgm:pt>
    <dgm:pt modelId="{1D4D5022-920E-4A69-9CDA-D3EFA466F5F6}">
      <dgm:prSet custT="1"/>
      <dgm:spPr/>
      <dgm:t>
        <a:bodyPr/>
        <a:lstStyle/>
        <a:p>
          <a:pPr algn="l" rtl="0"/>
          <a:endParaRPr lang="ru-RU" sz="1600" b="1" dirty="0" smtClean="0"/>
        </a:p>
        <a:p>
          <a:pPr algn="l" rtl="0"/>
          <a:endParaRPr lang="ru-RU" sz="1600" b="1" dirty="0" smtClean="0"/>
        </a:p>
        <a:p>
          <a:pPr algn="l" rtl="0"/>
          <a:r>
            <a:rPr lang="ru-RU" sz="1600" b="1" dirty="0" smtClean="0"/>
            <a:t>Украина</a:t>
          </a:r>
          <a:r>
            <a:rPr lang="ru-RU" sz="1600" dirty="0" smtClean="0"/>
            <a:t>:</a:t>
          </a:r>
        </a:p>
        <a:p>
          <a:pPr algn="l" rtl="0"/>
          <a:r>
            <a:rPr lang="ru-RU" sz="1600" dirty="0" smtClean="0"/>
            <a:t>Охват вакцинацией – </a:t>
          </a:r>
          <a:r>
            <a:rPr lang="ru-RU" sz="1600" b="1" dirty="0" smtClean="0">
              <a:solidFill>
                <a:schemeClr val="tx1"/>
              </a:solidFill>
            </a:rPr>
            <a:t>0,8</a:t>
          </a:r>
          <a:r>
            <a:rPr lang="ru-RU" sz="1600" dirty="0" smtClean="0">
              <a:solidFill>
                <a:schemeClr val="tx1"/>
              </a:solidFill>
            </a:rPr>
            <a:t>%</a:t>
          </a:r>
        </a:p>
        <a:p>
          <a:pPr algn="l" rtl="0"/>
          <a:r>
            <a:rPr lang="ru-RU" sz="1600" dirty="0" smtClean="0">
              <a:solidFill>
                <a:schemeClr val="tx1"/>
              </a:solidFill>
            </a:rPr>
            <a:t>Переболело гриппом – </a:t>
          </a:r>
          <a:r>
            <a:rPr lang="ru-RU" sz="1600" b="1" dirty="0" smtClean="0">
              <a:solidFill>
                <a:schemeClr val="tx1"/>
              </a:solidFill>
            </a:rPr>
            <a:t>10%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smtClean="0"/>
            <a:t>населения</a:t>
          </a:r>
        </a:p>
        <a:p>
          <a:pPr algn="l" rtl="0"/>
          <a:r>
            <a:rPr lang="ru-RU" sz="1600" dirty="0" smtClean="0"/>
            <a:t>Умерло от гриппа – </a:t>
          </a:r>
          <a:r>
            <a:rPr lang="ru-RU" sz="1600" b="1" dirty="0" smtClean="0">
              <a:solidFill>
                <a:schemeClr val="tx1"/>
              </a:solidFill>
            </a:rPr>
            <a:t>370</a:t>
          </a:r>
          <a:r>
            <a:rPr lang="ru-RU" sz="1600" dirty="0" smtClean="0"/>
            <a:t> человек</a:t>
          </a:r>
        </a:p>
        <a:p>
          <a:pPr algn="ctr" rtl="0"/>
          <a:endParaRPr lang="ru-RU" sz="1200" dirty="0" smtClean="0"/>
        </a:p>
        <a:p>
          <a:pPr algn="ctr" rtl="0"/>
          <a:endParaRPr lang="ru-RU" sz="1200" dirty="0"/>
        </a:p>
      </dgm:t>
    </dgm:pt>
    <dgm:pt modelId="{C002704B-DCF4-4BBF-9123-51833892ABD4}" type="parTrans" cxnId="{9D3839D9-684E-4BC4-8F23-F0DBA2DD2289}">
      <dgm:prSet/>
      <dgm:spPr/>
      <dgm:t>
        <a:bodyPr/>
        <a:lstStyle/>
        <a:p>
          <a:endParaRPr lang="ru-RU"/>
        </a:p>
      </dgm:t>
    </dgm:pt>
    <dgm:pt modelId="{963EDC3C-A715-479E-A8BA-8CA03BF33116}" type="sibTrans" cxnId="{9D3839D9-684E-4BC4-8F23-F0DBA2DD2289}">
      <dgm:prSet/>
      <dgm:spPr/>
      <dgm:t>
        <a:bodyPr/>
        <a:lstStyle/>
        <a:p>
          <a:endParaRPr lang="ru-RU"/>
        </a:p>
      </dgm:t>
    </dgm:pt>
    <dgm:pt modelId="{384526DF-82F8-46DE-B89D-6C17D059CE6E}">
      <dgm:prSet custT="1"/>
      <dgm:spPr/>
      <dgm:t>
        <a:bodyPr/>
        <a:lstStyle/>
        <a:p>
          <a:pPr algn="l" rtl="0"/>
          <a:r>
            <a:rPr lang="ru-RU" sz="1600" b="1" dirty="0" smtClean="0"/>
            <a:t>Россия: </a:t>
          </a:r>
        </a:p>
        <a:p>
          <a:pPr algn="l" rtl="0"/>
          <a:r>
            <a:rPr lang="ru-RU" sz="1600" dirty="0" smtClean="0"/>
            <a:t>Охват вакцинацией– </a:t>
          </a:r>
          <a:r>
            <a:rPr lang="ru-RU" sz="1600" b="1" dirty="0" smtClean="0"/>
            <a:t>36,7%</a:t>
          </a:r>
        </a:p>
        <a:p>
          <a:pPr algn="l" rtl="0"/>
          <a:r>
            <a:rPr lang="ru-RU" sz="1600" dirty="0" smtClean="0"/>
            <a:t>Переболело гриппом – </a:t>
          </a:r>
          <a:r>
            <a:rPr lang="ru-RU" sz="1600" b="1" dirty="0" smtClean="0"/>
            <a:t>0,065%</a:t>
          </a:r>
        </a:p>
        <a:p>
          <a:pPr algn="l" rtl="0"/>
          <a:r>
            <a:rPr lang="ru-RU" sz="1600" dirty="0" smtClean="0"/>
            <a:t>Умерло от гриппа -188 человек</a:t>
          </a:r>
        </a:p>
      </dgm:t>
    </dgm:pt>
    <dgm:pt modelId="{AFDB47B7-3409-4F15-A8D2-9EA64B32890D}" type="parTrans" cxnId="{0229E5EB-AD18-4BC1-9BBC-6E8EE32C5E3D}">
      <dgm:prSet/>
      <dgm:spPr/>
      <dgm:t>
        <a:bodyPr/>
        <a:lstStyle/>
        <a:p>
          <a:endParaRPr lang="ru-RU"/>
        </a:p>
      </dgm:t>
    </dgm:pt>
    <dgm:pt modelId="{D4326227-9A8B-49CC-BF76-4EFE5CC34634}" type="sibTrans" cxnId="{0229E5EB-AD18-4BC1-9BBC-6E8EE32C5E3D}">
      <dgm:prSet/>
      <dgm:spPr/>
      <dgm:t>
        <a:bodyPr/>
        <a:lstStyle/>
        <a:p>
          <a:endParaRPr lang="ru-RU"/>
        </a:p>
      </dgm:t>
    </dgm:pt>
    <dgm:pt modelId="{6CA94B8B-5AFB-486A-882B-BCAB04F8C0E9}" type="pres">
      <dgm:prSet presAssocID="{3718203B-519A-4589-BAD4-CC06CBAF41A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83806D-32CB-4440-ABC1-91560C2D4930}" type="pres">
      <dgm:prSet presAssocID="{3718203B-519A-4589-BAD4-CC06CBAF41A3}" presName="pyramid" presStyleLbl="node1" presStyleIdx="0" presStyleCnt="1"/>
      <dgm:spPr/>
    </dgm:pt>
    <dgm:pt modelId="{CAA34452-1B08-4909-8B6B-5B7987433A2C}" type="pres">
      <dgm:prSet presAssocID="{3718203B-519A-4589-BAD4-CC06CBAF41A3}" presName="theList" presStyleCnt="0"/>
      <dgm:spPr/>
    </dgm:pt>
    <dgm:pt modelId="{84694B70-08F8-4839-9BEB-089B90AD943C}" type="pres">
      <dgm:prSet presAssocID="{32117B51-7B54-49C7-9269-E6A05B5E186B}" presName="aNode" presStyleLbl="fgAcc1" presStyleIdx="0" presStyleCnt="3" custScaleX="142611" custScaleY="176950" custLinFactNeighborX="23701" custLinFactNeighborY="-70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5353E-AB85-4908-A15D-6197A833FCA4}" type="pres">
      <dgm:prSet presAssocID="{32117B51-7B54-49C7-9269-E6A05B5E186B}" presName="aSpace" presStyleCnt="0"/>
      <dgm:spPr/>
    </dgm:pt>
    <dgm:pt modelId="{96D1C565-C29F-462E-9C4E-83CCBB0FADA4}" type="pres">
      <dgm:prSet presAssocID="{1D4D5022-920E-4A69-9CDA-D3EFA466F5F6}" presName="aNode" presStyleLbl="fgAcc1" presStyleIdx="1" presStyleCnt="3" custScaleX="143655" custScaleY="271854" custLinFactNeighborX="21950" custLinFactNeighborY="4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7AEA1-EF4C-45A9-877B-91840BB2D353}" type="pres">
      <dgm:prSet presAssocID="{1D4D5022-920E-4A69-9CDA-D3EFA466F5F6}" presName="aSpace" presStyleCnt="0"/>
      <dgm:spPr/>
    </dgm:pt>
    <dgm:pt modelId="{0A943EBB-0CF1-41BF-8911-1524F84D96D4}" type="pres">
      <dgm:prSet presAssocID="{384526DF-82F8-46DE-B89D-6C17D059CE6E}" presName="aNode" presStyleLbl="fgAcc1" presStyleIdx="2" presStyleCnt="3" custScaleX="146036" custScaleY="246082" custLinFactY="51376" custLinFactNeighborX="194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04444-3E53-4BEE-BEEB-894682152606}" type="pres">
      <dgm:prSet presAssocID="{384526DF-82F8-46DE-B89D-6C17D059CE6E}" presName="aSpace" presStyleCnt="0"/>
      <dgm:spPr/>
    </dgm:pt>
  </dgm:ptLst>
  <dgm:cxnLst>
    <dgm:cxn modelId="{9D3839D9-684E-4BC4-8F23-F0DBA2DD2289}" srcId="{3718203B-519A-4589-BAD4-CC06CBAF41A3}" destId="{1D4D5022-920E-4A69-9CDA-D3EFA466F5F6}" srcOrd="1" destOrd="0" parTransId="{C002704B-DCF4-4BBF-9123-51833892ABD4}" sibTransId="{963EDC3C-A715-479E-A8BA-8CA03BF33116}"/>
    <dgm:cxn modelId="{EF996CCA-84DD-4C27-955B-EBAC52C49BDF}" type="presOf" srcId="{1D4D5022-920E-4A69-9CDA-D3EFA466F5F6}" destId="{96D1C565-C29F-462E-9C4E-83CCBB0FADA4}" srcOrd="0" destOrd="0" presId="urn:microsoft.com/office/officeart/2005/8/layout/pyramid2"/>
    <dgm:cxn modelId="{0229E5EB-AD18-4BC1-9BBC-6E8EE32C5E3D}" srcId="{3718203B-519A-4589-BAD4-CC06CBAF41A3}" destId="{384526DF-82F8-46DE-B89D-6C17D059CE6E}" srcOrd="2" destOrd="0" parTransId="{AFDB47B7-3409-4F15-A8D2-9EA64B32890D}" sibTransId="{D4326227-9A8B-49CC-BF76-4EFE5CC34634}"/>
    <dgm:cxn modelId="{58A97C87-6628-4B8C-BAC7-9ED51511D415}" type="presOf" srcId="{3718203B-519A-4589-BAD4-CC06CBAF41A3}" destId="{6CA94B8B-5AFB-486A-882B-BCAB04F8C0E9}" srcOrd="0" destOrd="0" presId="urn:microsoft.com/office/officeart/2005/8/layout/pyramid2"/>
    <dgm:cxn modelId="{DA80986B-5E3F-4566-BFF6-F578C29F8731}" srcId="{3718203B-519A-4589-BAD4-CC06CBAF41A3}" destId="{32117B51-7B54-49C7-9269-E6A05B5E186B}" srcOrd="0" destOrd="0" parTransId="{DE0D5097-3CB3-437A-945E-A4DD5F28E3AA}" sibTransId="{903E7D57-8806-44FB-A790-8374D41A77B0}"/>
    <dgm:cxn modelId="{7BF72784-DDAB-4542-A679-7BB933BD0D75}" type="presOf" srcId="{384526DF-82F8-46DE-B89D-6C17D059CE6E}" destId="{0A943EBB-0CF1-41BF-8911-1524F84D96D4}" srcOrd="0" destOrd="0" presId="urn:microsoft.com/office/officeart/2005/8/layout/pyramid2"/>
    <dgm:cxn modelId="{5EFC8063-A8B1-4059-BC10-49893EF1EF5C}" type="presOf" srcId="{32117B51-7B54-49C7-9269-E6A05B5E186B}" destId="{84694B70-08F8-4839-9BEB-089B90AD943C}" srcOrd="0" destOrd="0" presId="urn:microsoft.com/office/officeart/2005/8/layout/pyramid2"/>
    <dgm:cxn modelId="{8C93B743-446A-417F-90AF-E8451889EFEC}" type="presParOf" srcId="{6CA94B8B-5AFB-486A-882B-BCAB04F8C0E9}" destId="{A683806D-32CB-4440-ABC1-91560C2D4930}" srcOrd="0" destOrd="0" presId="urn:microsoft.com/office/officeart/2005/8/layout/pyramid2"/>
    <dgm:cxn modelId="{B0944981-D5A9-441C-82C9-BAC260759467}" type="presParOf" srcId="{6CA94B8B-5AFB-486A-882B-BCAB04F8C0E9}" destId="{CAA34452-1B08-4909-8B6B-5B7987433A2C}" srcOrd="1" destOrd="0" presId="urn:microsoft.com/office/officeart/2005/8/layout/pyramid2"/>
    <dgm:cxn modelId="{3009888A-69D8-401A-A8E1-EAFC298A78C3}" type="presParOf" srcId="{CAA34452-1B08-4909-8B6B-5B7987433A2C}" destId="{84694B70-08F8-4839-9BEB-089B90AD943C}" srcOrd="0" destOrd="0" presId="urn:microsoft.com/office/officeart/2005/8/layout/pyramid2"/>
    <dgm:cxn modelId="{276278AC-0084-491F-B5B1-1D8A56E87560}" type="presParOf" srcId="{CAA34452-1B08-4909-8B6B-5B7987433A2C}" destId="{0F15353E-AB85-4908-A15D-6197A833FCA4}" srcOrd="1" destOrd="0" presId="urn:microsoft.com/office/officeart/2005/8/layout/pyramid2"/>
    <dgm:cxn modelId="{3B7E8C68-CDD5-4B01-B300-E40EB20D1C23}" type="presParOf" srcId="{CAA34452-1B08-4909-8B6B-5B7987433A2C}" destId="{96D1C565-C29F-462E-9C4E-83CCBB0FADA4}" srcOrd="2" destOrd="0" presId="urn:microsoft.com/office/officeart/2005/8/layout/pyramid2"/>
    <dgm:cxn modelId="{EABBDB93-10A6-48E2-9E7B-84E1A340E2D0}" type="presParOf" srcId="{CAA34452-1B08-4909-8B6B-5B7987433A2C}" destId="{0DA7AEA1-EF4C-45A9-877B-91840BB2D353}" srcOrd="3" destOrd="0" presId="urn:microsoft.com/office/officeart/2005/8/layout/pyramid2"/>
    <dgm:cxn modelId="{4F32358D-6F12-42DB-835F-5D9CEED8FD7F}" type="presParOf" srcId="{CAA34452-1B08-4909-8B6B-5B7987433A2C}" destId="{0A943EBB-0CF1-41BF-8911-1524F84D96D4}" srcOrd="4" destOrd="0" presId="urn:microsoft.com/office/officeart/2005/8/layout/pyramid2"/>
    <dgm:cxn modelId="{FB28C00B-71AF-4F66-994B-D43ED948E354}" type="presParOf" srcId="{CAA34452-1B08-4909-8B6B-5B7987433A2C}" destId="{11204444-3E53-4BEE-BEEB-89468215260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CFC5D-6EB1-411B-8627-3C88D7759B0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6BFE5B-459C-4A3E-A41D-FA133FF53EA5}">
      <dgm:prSet/>
      <dgm:spPr/>
      <dgm:t>
        <a:bodyPr/>
        <a:lstStyle/>
        <a:p>
          <a:pPr rtl="0"/>
          <a:r>
            <a:rPr lang="ru-RU" dirty="0" smtClean="0"/>
            <a:t>"</a:t>
          </a:r>
          <a:r>
            <a:rPr lang="ru-RU" dirty="0" err="1" smtClean="0"/>
            <a:t>Инфлювак</a:t>
          </a:r>
          <a:r>
            <a:rPr lang="ru-RU" dirty="0" smtClean="0"/>
            <a:t>«  (Нидерланды) – 1.9%</a:t>
          </a:r>
          <a:endParaRPr lang="ru-RU" dirty="0"/>
        </a:p>
      </dgm:t>
    </dgm:pt>
    <dgm:pt modelId="{72C3F009-B4CC-4B8B-B64C-AE38D68C8AB5}" type="parTrans" cxnId="{14C94614-E942-47A7-B9FC-529993C95DFE}">
      <dgm:prSet/>
      <dgm:spPr/>
      <dgm:t>
        <a:bodyPr/>
        <a:lstStyle/>
        <a:p>
          <a:endParaRPr lang="ru-RU"/>
        </a:p>
      </dgm:t>
    </dgm:pt>
    <dgm:pt modelId="{52306B8E-71B2-4837-A8C0-F0B2181114BD}" type="sibTrans" cxnId="{14C94614-E942-47A7-B9FC-529993C95DFE}">
      <dgm:prSet/>
      <dgm:spPr/>
      <dgm:t>
        <a:bodyPr/>
        <a:lstStyle/>
        <a:p>
          <a:endParaRPr lang="ru-RU"/>
        </a:p>
      </dgm:t>
    </dgm:pt>
    <dgm:pt modelId="{6A9BBE6D-C043-4FCE-8E88-851E5E6C1B1E}">
      <dgm:prSet/>
      <dgm:spPr/>
      <dgm:t>
        <a:bodyPr/>
        <a:lstStyle/>
        <a:p>
          <a:pPr rtl="0"/>
          <a:r>
            <a:rPr lang="ru-RU" dirty="0" smtClean="0"/>
            <a:t>"</a:t>
          </a:r>
          <a:r>
            <a:rPr lang="ru-RU" dirty="0" err="1" smtClean="0"/>
            <a:t>Ваксигрип</a:t>
          </a:r>
          <a:r>
            <a:rPr lang="ru-RU" dirty="0" smtClean="0"/>
            <a:t>" (Франция) – 4,7%</a:t>
          </a:r>
          <a:endParaRPr lang="ru-RU" dirty="0"/>
        </a:p>
      </dgm:t>
    </dgm:pt>
    <dgm:pt modelId="{354C35E8-1E24-4CA0-B6BE-6E10A073177B}" type="parTrans" cxnId="{76AC6CCE-00BB-4E67-BAD5-8AB61BF94CD0}">
      <dgm:prSet/>
      <dgm:spPr/>
      <dgm:t>
        <a:bodyPr/>
        <a:lstStyle/>
        <a:p>
          <a:endParaRPr lang="ru-RU"/>
        </a:p>
      </dgm:t>
    </dgm:pt>
    <dgm:pt modelId="{28043D42-2E9D-401C-A7E6-26DB0BF67E92}" type="sibTrans" cxnId="{76AC6CCE-00BB-4E67-BAD5-8AB61BF94CD0}">
      <dgm:prSet/>
      <dgm:spPr/>
      <dgm:t>
        <a:bodyPr/>
        <a:lstStyle/>
        <a:p>
          <a:endParaRPr lang="ru-RU"/>
        </a:p>
      </dgm:t>
    </dgm:pt>
    <dgm:pt modelId="{9BF9E1B4-03D4-4820-B670-6D84F6BBA4E6}">
      <dgm:prSet/>
      <dgm:spPr/>
      <dgm:t>
        <a:bodyPr/>
        <a:lstStyle/>
        <a:p>
          <a:pPr rtl="0"/>
          <a:r>
            <a:rPr lang="ru-RU" dirty="0" smtClean="0"/>
            <a:t>"</a:t>
          </a:r>
          <a:r>
            <a:rPr lang="ru-RU" dirty="0" err="1" smtClean="0"/>
            <a:t>Ультравак</a:t>
          </a:r>
          <a:r>
            <a:rPr lang="ru-RU" dirty="0" smtClean="0"/>
            <a:t>" (Россия) – 0,7%</a:t>
          </a:r>
          <a:endParaRPr lang="ru-RU" dirty="0"/>
        </a:p>
      </dgm:t>
    </dgm:pt>
    <dgm:pt modelId="{E3B1506A-8385-4C93-9A34-72BAF9F54E5B}" type="parTrans" cxnId="{B50931B9-B489-467F-AEC4-475C936F301B}">
      <dgm:prSet/>
      <dgm:spPr/>
      <dgm:t>
        <a:bodyPr/>
        <a:lstStyle/>
        <a:p>
          <a:endParaRPr lang="ru-RU"/>
        </a:p>
      </dgm:t>
    </dgm:pt>
    <dgm:pt modelId="{DD9CE7F2-4A21-4BCF-884D-4A4265DDD4C9}" type="sibTrans" cxnId="{B50931B9-B489-467F-AEC4-475C936F301B}">
      <dgm:prSet/>
      <dgm:spPr/>
      <dgm:t>
        <a:bodyPr/>
        <a:lstStyle/>
        <a:p>
          <a:endParaRPr lang="ru-RU"/>
        </a:p>
      </dgm:t>
    </dgm:pt>
    <dgm:pt modelId="{86FFDD43-8127-4AD9-9B08-276A3C62E3D9}">
      <dgm:prSet/>
      <dgm:spPr/>
      <dgm:t>
        <a:bodyPr/>
        <a:lstStyle/>
        <a:p>
          <a:pPr rtl="0"/>
          <a:r>
            <a:rPr lang="ru-RU" dirty="0" smtClean="0"/>
            <a:t>"</a:t>
          </a:r>
          <a:r>
            <a:rPr lang="ru-RU" dirty="0" err="1" smtClean="0"/>
            <a:t>Гриппол</a:t>
          </a:r>
          <a:r>
            <a:rPr lang="ru-RU" dirty="0" smtClean="0"/>
            <a:t> плюс" (Россия) – 93,4%</a:t>
          </a:r>
          <a:endParaRPr lang="ru-RU" dirty="0"/>
        </a:p>
      </dgm:t>
    </dgm:pt>
    <dgm:pt modelId="{13A01506-6B20-4F45-8647-716308B8EA42}" type="parTrans" cxnId="{079039DA-10E1-4281-884B-0FDE57F8DD4A}">
      <dgm:prSet/>
      <dgm:spPr/>
      <dgm:t>
        <a:bodyPr/>
        <a:lstStyle/>
        <a:p>
          <a:endParaRPr lang="ru-RU"/>
        </a:p>
      </dgm:t>
    </dgm:pt>
    <dgm:pt modelId="{D6ED3F6C-94E6-46FF-906D-A3906B6E885D}" type="sibTrans" cxnId="{079039DA-10E1-4281-884B-0FDE57F8DD4A}">
      <dgm:prSet/>
      <dgm:spPr/>
      <dgm:t>
        <a:bodyPr/>
        <a:lstStyle/>
        <a:p>
          <a:endParaRPr lang="ru-RU"/>
        </a:p>
      </dgm:t>
    </dgm:pt>
    <dgm:pt modelId="{4C4C3AD8-9EDA-4CFD-B482-4E7F1C467831}" type="pres">
      <dgm:prSet presAssocID="{124CFC5D-6EB1-411B-8627-3C88D7759B0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0E8BB85-F995-4DD6-98B3-4DF1C91C533B}" type="pres">
      <dgm:prSet presAssocID="{124CFC5D-6EB1-411B-8627-3C88D7759B06}" presName="pyramid" presStyleLbl="node1" presStyleIdx="0" presStyleCnt="1"/>
      <dgm:spPr/>
    </dgm:pt>
    <dgm:pt modelId="{68124B3B-5701-4974-AC21-5CBF6139B9DD}" type="pres">
      <dgm:prSet presAssocID="{124CFC5D-6EB1-411B-8627-3C88D7759B06}" presName="theList" presStyleCnt="0"/>
      <dgm:spPr/>
    </dgm:pt>
    <dgm:pt modelId="{9F02762C-3269-4472-B069-55D6F4BB85B0}" type="pres">
      <dgm:prSet presAssocID="{86FFDD43-8127-4AD9-9B08-276A3C62E3D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139AA-62C6-4195-9E98-04D9A6D2EA8F}" type="pres">
      <dgm:prSet presAssocID="{86FFDD43-8127-4AD9-9B08-276A3C62E3D9}" presName="aSpace" presStyleCnt="0"/>
      <dgm:spPr/>
    </dgm:pt>
    <dgm:pt modelId="{7613FA14-75CF-4182-A30F-A337DA1A8C4C}" type="pres">
      <dgm:prSet presAssocID="{7F6BFE5B-459C-4A3E-A41D-FA133FF53EA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4BFB5-AB50-4B15-BFB9-6CB4055286A4}" type="pres">
      <dgm:prSet presAssocID="{7F6BFE5B-459C-4A3E-A41D-FA133FF53EA5}" presName="aSpace" presStyleCnt="0"/>
      <dgm:spPr/>
    </dgm:pt>
    <dgm:pt modelId="{27F796A2-CB3E-4547-BFEC-DF3920782C5E}" type="pres">
      <dgm:prSet presAssocID="{6A9BBE6D-C043-4FCE-8E88-851E5E6C1B1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8AF8D-570B-4066-9387-FD93558DE471}" type="pres">
      <dgm:prSet presAssocID="{6A9BBE6D-C043-4FCE-8E88-851E5E6C1B1E}" presName="aSpace" presStyleCnt="0"/>
      <dgm:spPr/>
    </dgm:pt>
    <dgm:pt modelId="{D06B23CA-40EA-4DCA-92D0-7B87DE29D47E}" type="pres">
      <dgm:prSet presAssocID="{9BF9E1B4-03D4-4820-B670-6D84F6BBA4E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0B3E1-BDB4-42F2-92CA-F6B23AA27ACB}" type="pres">
      <dgm:prSet presAssocID="{9BF9E1B4-03D4-4820-B670-6D84F6BBA4E6}" presName="aSpace" presStyleCnt="0"/>
      <dgm:spPr/>
    </dgm:pt>
  </dgm:ptLst>
  <dgm:cxnLst>
    <dgm:cxn modelId="{14C94614-E942-47A7-B9FC-529993C95DFE}" srcId="{124CFC5D-6EB1-411B-8627-3C88D7759B06}" destId="{7F6BFE5B-459C-4A3E-A41D-FA133FF53EA5}" srcOrd="1" destOrd="0" parTransId="{72C3F009-B4CC-4B8B-B64C-AE38D68C8AB5}" sibTransId="{52306B8E-71B2-4837-A8C0-F0B2181114BD}"/>
    <dgm:cxn modelId="{BEEF8C7A-E181-41F8-AC72-53B87B461972}" type="presOf" srcId="{86FFDD43-8127-4AD9-9B08-276A3C62E3D9}" destId="{9F02762C-3269-4472-B069-55D6F4BB85B0}" srcOrd="0" destOrd="0" presId="urn:microsoft.com/office/officeart/2005/8/layout/pyramid2"/>
    <dgm:cxn modelId="{20480D12-8C63-4E4E-B67C-273DC1ECC8B0}" type="presOf" srcId="{6A9BBE6D-C043-4FCE-8E88-851E5E6C1B1E}" destId="{27F796A2-CB3E-4547-BFEC-DF3920782C5E}" srcOrd="0" destOrd="0" presId="urn:microsoft.com/office/officeart/2005/8/layout/pyramid2"/>
    <dgm:cxn modelId="{7213140A-7E39-49D8-8DA3-8E62936E36B9}" type="presOf" srcId="{9BF9E1B4-03D4-4820-B670-6D84F6BBA4E6}" destId="{D06B23CA-40EA-4DCA-92D0-7B87DE29D47E}" srcOrd="0" destOrd="0" presId="urn:microsoft.com/office/officeart/2005/8/layout/pyramid2"/>
    <dgm:cxn modelId="{B50931B9-B489-467F-AEC4-475C936F301B}" srcId="{124CFC5D-6EB1-411B-8627-3C88D7759B06}" destId="{9BF9E1B4-03D4-4820-B670-6D84F6BBA4E6}" srcOrd="3" destOrd="0" parTransId="{E3B1506A-8385-4C93-9A34-72BAF9F54E5B}" sibTransId="{DD9CE7F2-4A21-4BCF-884D-4A4265DDD4C9}"/>
    <dgm:cxn modelId="{079039DA-10E1-4281-884B-0FDE57F8DD4A}" srcId="{124CFC5D-6EB1-411B-8627-3C88D7759B06}" destId="{86FFDD43-8127-4AD9-9B08-276A3C62E3D9}" srcOrd="0" destOrd="0" parTransId="{13A01506-6B20-4F45-8647-716308B8EA42}" sibTransId="{D6ED3F6C-94E6-46FF-906D-A3906B6E885D}"/>
    <dgm:cxn modelId="{3A6CCDC2-D0F6-482C-ABFE-1F6A7274F18E}" type="presOf" srcId="{124CFC5D-6EB1-411B-8627-3C88D7759B06}" destId="{4C4C3AD8-9EDA-4CFD-B482-4E7F1C467831}" srcOrd="0" destOrd="0" presId="urn:microsoft.com/office/officeart/2005/8/layout/pyramid2"/>
    <dgm:cxn modelId="{EB9E25E9-6AE1-4F04-BCAC-8BE74E9D56FD}" type="presOf" srcId="{7F6BFE5B-459C-4A3E-A41D-FA133FF53EA5}" destId="{7613FA14-75CF-4182-A30F-A337DA1A8C4C}" srcOrd="0" destOrd="0" presId="urn:microsoft.com/office/officeart/2005/8/layout/pyramid2"/>
    <dgm:cxn modelId="{76AC6CCE-00BB-4E67-BAD5-8AB61BF94CD0}" srcId="{124CFC5D-6EB1-411B-8627-3C88D7759B06}" destId="{6A9BBE6D-C043-4FCE-8E88-851E5E6C1B1E}" srcOrd="2" destOrd="0" parTransId="{354C35E8-1E24-4CA0-B6BE-6E10A073177B}" sibTransId="{28043D42-2E9D-401C-A7E6-26DB0BF67E92}"/>
    <dgm:cxn modelId="{15043A2D-F8E1-467D-BAAF-0EAECED2B688}" type="presParOf" srcId="{4C4C3AD8-9EDA-4CFD-B482-4E7F1C467831}" destId="{30E8BB85-F995-4DD6-98B3-4DF1C91C533B}" srcOrd="0" destOrd="0" presId="urn:microsoft.com/office/officeart/2005/8/layout/pyramid2"/>
    <dgm:cxn modelId="{EAEB208D-626F-45AA-8CA8-813F1A79EE7D}" type="presParOf" srcId="{4C4C3AD8-9EDA-4CFD-B482-4E7F1C467831}" destId="{68124B3B-5701-4974-AC21-5CBF6139B9DD}" srcOrd="1" destOrd="0" presId="urn:microsoft.com/office/officeart/2005/8/layout/pyramid2"/>
    <dgm:cxn modelId="{F27388DD-FFE8-4F58-BB14-4C5AF41B5252}" type="presParOf" srcId="{68124B3B-5701-4974-AC21-5CBF6139B9DD}" destId="{9F02762C-3269-4472-B069-55D6F4BB85B0}" srcOrd="0" destOrd="0" presId="urn:microsoft.com/office/officeart/2005/8/layout/pyramid2"/>
    <dgm:cxn modelId="{3B3DFAD9-4AA8-48F7-AF25-B31BDD2C3CF0}" type="presParOf" srcId="{68124B3B-5701-4974-AC21-5CBF6139B9DD}" destId="{5C8139AA-62C6-4195-9E98-04D9A6D2EA8F}" srcOrd="1" destOrd="0" presId="urn:microsoft.com/office/officeart/2005/8/layout/pyramid2"/>
    <dgm:cxn modelId="{497DE7CD-3DAB-4C01-A53E-F75BCC2E6AA4}" type="presParOf" srcId="{68124B3B-5701-4974-AC21-5CBF6139B9DD}" destId="{7613FA14-75CF-4182-A30F-A337DA1A8C4C}" srcOrd="2" destOrd="0" presId="urn:microsoft.com/office/officeart/2005/8/layout/pyramid2"/>
    <dgm:cxn modelId="{E00F2B7E-DFFE-4A6B-BF27-3301BF692E67}" type="presParOf" srcId="{68124B3B-5701-4974-AC21-5CBF6139B9DD}" destId="{8CF4BFB5-AB50-4B15-BFB9-6CB4055286A4}" srcOrd="3" destOrd="0" presId="urn:microsoft.com/office/officeart/2005/8/layout/pyramid2"/>
    <dgm:cxn modelId="{CCE1B160-AB01-4005-8299-2C77E5869B88}" type="presParOf" srcId="{68124B3B-5701-4974-AC21-5CBF6139B9DD}" destId="{27F796A2-CB3E-4547-BFEC-DF3920782C5E}" srcOrd="4" destOrd="0" presId="urn:microsoft.com/office/officeart/2005/8/layout/pyramid2"/>
    <dgm:cxn modelId="{6C0CB86A-9BA7-4E50-AF22-B4A0A95B53D9}" type="presParOf" srcId="{68124B3B-5701-4974-AC21-5CBF6139B9DD}" destId="{B3B8AF8D-570B-4066-9387-FD93558DE471}" srcOrd="5" destOrd="0" presId="urn:microsoft.com/office/officeart/2005/8/layout/pyramid2"/>
    <dgm:cxn modelId="{98CACDC9-CD87-47F5-AF0F-1F54A6265494}" type="presParOf" srcId="{68124B3B-5701-4974-AC21-5CBF6139B9DD}" destId="{D06B23CA-40EA-4DCA-92D0-7B87DE29D47E}" srcOrd="6" destOrd="0" presId="urn:microsoft.com/office/officeart/2005/8/layout/pyramid2"/>
    <dgm:cxn modelId="{D28756E2-6526-4CA6-B54C-48E9AF6CE0FB}" type="presParOf" srcId="{68124B3B-5701-4974-AC21-5CBF6139B9DD}" destId="{E6D0B3E1-BDB4-42F2-92CA-F6B23AA27AC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A93500-8D8B-4820-B040-1DB1F9238BB4}">
      <dsp:nvSpPr>
        <dsp:cNvPr id="0" name=""/>
        <dsp:cNvSpPr/>
      </dsp:nvSpPr>
      <dsp:spPr>
        <a:xfrm>
          <a:off x="0" y="0"/>
          <a:ext cx="8003232" cy="1523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Обеспечить защиту от гриппа категорий граждан имеющих наибольший риск заражения: детей и лиц пожилого возраста</a:t>
          </a:r>
          <a:endParaRPr lang="ru-RU" sz="2600" kern="1200" dirty="0"/>
        </a:p>
      </dsp:txBody>
      <dsp:txXfrm>
        <a:off x="1752951" y="0"/>
        <a:ext cx="6250280" cy="1523047"/>
      </dsp:txXfrm>
    </dsp:sp>
    <dsp:sp modelId="{0F0EB2FF-F996-4FA5-8BBA-1185854659BE}">
      <dsp:nvSpPr>
        <dsp:cNvPr id="0" name=""/>
        <dsp:cNvSpPr/>
      </dsp:nvSpPr>
      <dsp:spPr>
        <a:xfrm>
          <a:off x="249071" y="72009"/>
          <a:ext cx="1407112" cy="13790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A880B-633C-4D6B-8551-4A5B5FDAFFC4}">
      <dsp:nvSpPr>
        <dsp:cNvPr id="0" name=""/>
        <dsp:cNvSpPr/>
      </dsp:nvSpPr>
      <dsp:spPr>
        <a:xfrm>
          <a:off x="0" y="1675352"/>
          <a:ext cx="8003232" cy="1523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Обеспечить функционирование в обычном режиме учреждений образования, здравоохранения, работу транспорта</a:t>
          </a:r>
          <a:endParaRPr lang="ru-RU" sz="2600" kern="1200" dirty="0"/>
        </a:p>
      </dsp:txBody>
      <dsp:txXfrm>
        <a:off x="1752951" y="1675352"/>
        <a:ext cx="6250280" cy="1523047"/>
      </dsp:txXfrm>
    </dsp:sp>
    <dsp:sp modelId="{07A61227-6E6E-499F-8675-669FB7FF2020}">
      <dsp:nvSpPr>
        <dsp:cNvPr id="0" name=""/>
        <dsp:cNvSpPr/>
      </dsp:nvSpPr>
      <dsp:spPr>
        <a:xfrm>
          <a:off x="152304" y="1827656"/>
          <a:ext cx="1600646" cy="1218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93756-A7DF-425E-B61B-AF48E35C5747}">
      <dsp:nvSpPr>
        <dsp:cNvPr id="0" name=""/>
        <dsp:cNvSpPr/>
      </dsp:nvSpPr>
      <dsp:spPr>
        <a:xfrm>
          <a:off x="0" y="3350704"/>
          <a:ext cx="8003232" cy="1523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Предотвратить осложнения от гриппа у лиц с хроническими заболеваниями</a:t>
          </a:r>
          <a:endParaRPr lang="ru-RU" sz="2600" kern="1200" dirty="0"/>
        </a:p>
      </dsp:txBody>
      <dsp:txXfrm>
        <a:off x="1752951" y="3350704"/>
        <a:ext cx="6250280" cy="1523047"/>
      </dsp:txXfrm>
    </dsp:sp>
    <dsp:sp modelId="{0C8D8934-0BC3-4B1F-9812-1A6FEBDDFB67}">
      <dsp:nvSpPr>
        <dsp:cNvPr id="0" name=""/>
        <dsp:cNvSpPr/>
      </dsp:nvSpPr>
      <dsp:spPr>
        <a:xfrm>
          <a:off x="152304" y="3503009"/>
          <a:ext cx="1600646" cy="1218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3806D-32CB-4440-ABC1-91560C2D4930}">
      <dsp:nvSpPr>
        <dsp:cNvPr id="0" name=""/>
        <dsp:cNvSpPr/>
      </dsp:nvSpPr>
      <dsp:spPr>
        <a:xfrm>
          <a:off x="566794" y="0"/>
          <a:ext cx="4873752" cy="487375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94B70-08F8-4839-9BEB-089B90AD943C}">
      <dsp:nvSpPr>
        <dsp:cNvPr id="0" name=""/>
        <dsp:cNvSpPr/>
      </dsp:nvSpPr>
      <dsp:spPr>
        <a:xfrm>
          <a:off x="2949770" y="441563"/>
          <a:ext cx="4517829" cy="941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Беларусь: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охват вакцинацией -</a:t>
          </a:r>
          <a:r>
            <a:rPr lang="ru-RU" sz="1600" b="1" kern="1200" dirty="0" smtClean="0"/>
            <a:t>41,5%</a:t>
          </a:r>
          <a:r>
            <a:rPr lang="ru-RU" sz="1600" kern="1200" dirty="0" smtClean="0"/>
            <a:t>,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переболело гриппом – </a:t>
          </a:r>
          <a:r>
            <a:rPr lang="ru-RU" sz="1600" b="1" kern="1200" dirty="0" smtClean="0"/>
            <a:t>0,06% </a:t>
          </a:r>
          <a:r>
            <a:rPr lang="ru-RU" sz="1600" kern="1200" dirty="0" smtClean="0"/>
            <a:t>населения</a:t>
          </a:r>
          <a:endParaRPr lang="ru-RU" sz="1600" kern="1200" dirty="0"/>
        </a:p>
      </dsp:txBody>
      <dsp:txXfrm>
        <a:off x="2949770" y="441563"/>
        <a:ext cx="4517829" cy="941576"/>
      </dsp:txXfrm>
    </dsp:sp>
    <dsp:sp modelId="{96D1C565-C29F-462E-9C4E-83CCBB0FADA4}">
      <dsp:nvSpPr>
        <dsp:cNvPr id="0" name=""/>
        <dsp:cNvSpPr/>
      </dsp:nvSpPr>
      <dsp:spPr>
        <a:xfrm>
          <a:off x="2916697" y="1499725"/>
          <a:ext cx="4550902" cy="14465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Украина</a:t>
          </a:r>
          <a:r>
            <a:rPr lang="ru-RU" sz="1600" kern="1200" dirty="0" smtClean="0"/>
            <a:t>: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Охват вакцинацией – </a:t>
          </a:r>
          <a:r>
            <a:rPr lang="ru-RU" sz="1600" b="1" kern="1200" dirty="0" smtClean="0">
              <a:solidFill>
                <a:schemeClr val="tx1"/>
              </a:solidFill>
            </a:rPr>
            <a:t>0,8</a:t>
          </a:r>
          <a:r>
            <a:rPr lang="ru-RU" sz="1600" kern="1200" dirty="0" smtClean="0">
              <a:solidFill>
                <a:schemeClr val="tx1"/>
              </a:solidFill>
            </a:rPr>
            <a:t>%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Переболело гриппом – </a:t>
          </a:r>
          <a:r>
            <a:rPr lang="ru-RU" sz="1600" b="1" kern="1200" dirty="0" smtClean="0">
              <a:solidFill>
                <a:schemeClr val="tx1"/>
              </a:solidFill>
            </a:rPr>
            <a:t>10%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smtClean="0"/>
            <a:t>населения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Умерло от гриппа – </a:t>
          </a:r>
          <a:r>
            <a:rPr lang="ru-RU" sz="1600" b="1" kern="1200" dirty="0" smtClean="0">
              <a:solidFill>
                <a:schemeClr val="tx1"/>
              </a:solidFill>
            </a:rPr>
            <a:t>370</a:t>
          </a:r>
          <a:r>
            <a:rPr lang="ru-RU" sz="1600" kern="1200" dirty="0" smtClean="0"/>
            <a:t> человек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16697" y="1499725"/>
        <a:ext cx="4550902" cy="1446575"/>
      </dsp:txXfrm>
    </dsp:sp>
    <dsp:sp modelId="{0A943EBB-0CF1-41BF-8911-1524F84D96D4}">
      <dsp:nvSpPr>
        <dsp:cNvPr id="0" name=""/>
        <dsp:cNvSpPr/>
      </dsp:nvSpPr>
      <dsp:spPr>
        <a:xfrm>
          <a:off x="2841268" y="3349383"/>
          <a:ext cx="4626331" cy="13094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Россия: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Охват вакцинацией– </a:t>
          </a:r>
          <a:r>
            <a:rPr lang="ru-RU" sz="1600" b="1" kern="1200" dirty="0" smtClean="0"/>
            <a:t>36,7%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Переболело гриппом – </a:t>
          </a:r>
          <a:r>
            <a:rPr lang="ru-RU" sz="1600" b="1" kern="1200" dirty="0" smtClean="0"/>
            <a:t>0,065%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Умерло от гриппа -188 человек</a:t>
          </a:r>
        </a:p>
      </dsp:txBody>
      <dsp:txXfrm>
        <a:off x="2841268" y="3349383"/>
        <a:ext cx="4626331" cy="13094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E8BB85-F995-4DD6-98B3-4DF1C91C533B}">
      <dsp:nvSpPr>
        <dsp:cNvPr id="0" name=""/>
        <dsp:cNvSpPr/>
      </dsp:nvSpPr>
      <dsp:spPr>
        <a:xfrm>
          <a:off x="1275587" y="0"/>
          <a:ext cx="4937760" cy="49377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762C-3269-4472-B069-55D6F4BB85B0}">
      <dsp:nvSpPr>
        <dsp:cNvPr id="0" name=""/>
        <dsp:cNvSpPr/>
      </dsp:nvSpPr>
      <dsp:spPr>
        <a:xfrm>
          <a:off x="3744468" y="494258"/>
          <a:ext cx="3209544" cy="877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"</a:t>
          </a:r>
          <a:r>
            <a:rPr lang="ru-RU" sz="2300" kern="1200" dirty="0" err="1" smtClean="0"/>
            <a:t>Гриппол</a:t>
          </a:r>
          <a:r>
            <a:rPr lang="ru-RU" sz="2300" kern="1200" dirty="0" smtClean="0"/>
            <a:t> плюс" (Россия) – 93,4%</a:t>
          </a:r>
          <a:endParaRPr lang="ru-RU" sz="2300" kern="1200" dirty="0"/>
        </a:p>
      </dsp:txBody>
      <dsp:txXfrm>
        <a:off x="3744468" y="494258"/>
        <a:ext cx="3209544" cy="877609"/>
      </dsp:txXfrm>
    </dsp:sp>
    <dsp:sp modelId="{7613FA14-75CF-4182-A30F-A337DA1A8C4C}">
      <dsp:nvSpPr>
        <dsp:cNvPr id="0" name=""/>
        <dsp:cNvSpPr/>
      </dsp:nvSpPr>
      <dsp:spPr>
        <a:xfrm>
          <a:off x="3744468" y="1481569"/>
          <a:ext cx="3209544" cy="877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"</a:t>
          </a:r>
          <a:r>
            <a:rPr lang="ru-RU" sz="2300" kern="1200" dirty="0" err="1" smtClean="0"/>
            <a:t>Инфлювак</a:t>
          </a:r>
          <a:r>
            <a:rPr lang="ru-RU" sz="2300" kern="1200" dirty="0" smtClean="0"/>
            <a:t>«  (Нидерланды) – 1.9%</a:t>
          </a:r>
          <a:endParaRPr lang="ru-RU" sz="2300" kern="1200" dirty="0"/>
        </a:p>
      </dsp:txBody>
      <dsp:txXfrm>
        <a:off x="3744468" y="1481569"/>
        <a:ext cx="3209544" cy="877609"/>
      </dsp:txXfrm>
    </dsp:sp>
    <dsp:sp modelId="{27F796A2-CB3E-4547-BFEC-DF3920782C5E}">
      <dsp:nvSpPr>
        <dsp:cNvPr id="0" name=""/>
        <dsp:cNvSpPr/>
      </dsp:nvSpPr>
      <dsp:spPr>
        <a:xfrm>
          <a:off x="3744468" y="2468880"/>
          <a:ext cx="3209544" cy="877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"</a:t>
          </a:r>
          <a:r>
            <a:rPr lang="ru-RU" sz="2300" kern="1200" dirty="0" err="1" smtClean="0"/>
            <a:t>Ваксигрип</a:t>
          </a:r>
          <a:r>
            <a:rPr lang="ru-RU" sz="2300" kern="1200" dirty="0" smtClean="0"/>
            <a:t>" (Франция) – 4,7%</a:t>
          </a:r>
          <a:endParaRPr lang="ru-RU" sz="2300" kern="1200" dirty="0"/>
        </a:p>
      </dsp:txBody>
      <dsp:txXfrm>
        <a:off x="3744468" y="2468880"/>
        <a:ext cx="3209544" cy="877609"/>
      </dsp:txXfrm>
    </dsp:sp>
    <dsp:sp modelId="{D06B23CA-40EA-4DCA-92D0-7B87DE29D47E}">
      <dsp:nvSpPr>
        <dsp:cNvPr id="0" name=""/>
        <dsp:cNvSpPr/>
      </dsp:nvSpPr>
      <dsp:spPr>
        <a:xfrm>
          <a:off x="3744468" y="3456190"/>
          <a:ext cx="3209544" cy="877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"</a:t>
          </a:r>
          <a:r>
            <a:rPr lang="ru-RU" sz="2300" kern="1200" dirty="0" err="1" smtClean="0"/>
            <a:t>Ультравак</a:t>
          </a:r>
          <a:r>
            <a:rPr lang="ru-RU" sz="2300" kern="1200" dirty="0" smtClean="0"/>
            <a:t>" (Россия) – 0,7%</a:t>
          </a:r>
          <a:endParaRPr lang="ru-RU" sz="2300" kern="1200" dirty="0"/>
        </a:p>
      </dsp:txBody>
      <dsp:txXfrm>
        <a:off x="3744468" y="3456190"/>
        <a:ext cx="3209544" cy="87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5818B-0E58-4537-AB4A-C623DCE2694B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C13B-3D39-41F4-9B5A-220BDA17F7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4C8D19-B362-4F95-A599-9FF11F444893}" type="slidenum">
              <a:rPr lang="ru-RU" altLang="ru-RU" smtClean="0">
                <a:latin typeface="Arial" pitchFamily="34" charset="0"/>
              </a:rPr>
              <a:pPr>
                <a:defRPr/>
              </a:pPr>
              <a:t>13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0AD631-DCAB-44BF-A196-3745F4C25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5039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1CA6-53D1-4172-8069-6D871E781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9928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41C9-50B6-4585-8402-F602465F7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294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6B3E-AE16-411F-B36A-A5229BA4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763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86D1-401C-411B-BEEC-0AEB110CE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519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2A6C-D310-4CD5-BA4F-8103EB897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3788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D4AC1-45F4-40A5-85B5-CFE646BA8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21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A935-7019-4BC9-9ABF-BFC0C15D0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3035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1B1C-0075-4D01-8E3D-E547C70F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5442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8FD0-CE0B-4E3E-AE46-C8A2C990D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995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05E0-1D94-452E-883C-A6BD474A1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20463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6D0F25-07FF-4BA9-B04F-E0D5EA6F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Chart2.xls"/><Relationship Id="rId4" Type="http://schemas.openxmlformats.org/officeDocument/2006/relationships/oleObject" Target="../embeddings/Microsoft_Office_Excel_Char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7813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Нужны ли прививки против гриппа?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84763"/>
            <a:ext cx="6400800" cy="554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3077" name="Picture 8" descr="Медиа-мед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42081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11188" y="4581128"/>
            <a:ext cx="7705725" cy="1200329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20-25 человек  </a:t>
            </a:r>
            <a:r>
              <a:rPr lang="ru-RU" sz="2400" b="1" dirty="0"/>
              <a:t>из 100 привитых против гриппа</a:t>
            </a:r>
            <a:r>
              <a:rPr lang="ru-RU" sz="2400" b="1" dirty="0">
                <a:solidFill>
                  <a:srgbClr val="00B0F0"/>
                </a:solidFill>
              </a:rPr>
              <a:t> не заболеют ОРВИ</a:t>
            </a:r>
          </a:p>
          <a:p>
            <a:pPr algn="ctr">
              <a:defRPr/>
            </a:pPr>
            <a:r>
              <a:rPr lang="ru-RU" sz="2400" b="1" dirty="0"/>
              <a:t>( </a:t>
            </a:r>
            <a:r>
              <a:rPr lang="ru-RU" sz="2000" b="1" dirty="0"/>
              <a:t>т.к. происходит </a:t>
            </a:r>
            <a:r>
              <a:rPr lang="ru-RU" sz="2000" b="1" dirty="0" smtClean="0"/>
              <a:t>стимуляция клеточного </a:t>
            </a:r>
            <a:r>
              <a:rPr lang="ru-RU" sz="2000" b="1" dirty="0"/>
              <a:t>иммунитета</a:t>
            </a:r>
            <a:r>
              <a:rPr lang="ru-RU" sz="2400" b="1" dirty="0"/>
              <a:t>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47664" y="260350"/>
            <a:ext cx="57594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Индивидуальная цель вакцинации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против гриппа: </a:t>
            </a:r>
            <a:endParaRPr lang="ru-RU" sz="2800" dirty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11188" y="1844824"/>
            <a:ext cx="7705725" cy="8604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80-95   </a:t>
            </a:r>
            <a:r>
              <a:rPr lang="ru-RU" altLang="ru-RU" sz="2400" b="1" dirty="0" smtClean="0"/>
              <a:t>человек из </a:t>
            </a:r>
            <a:r>
              <a:rPr lang="ru-RU" altLang="ru-RU" sz="2400" b="1" dirty="0"/>
              <a:t>100 привитых против гриппа </a:t>
            </a:r>
          </a:p>
          <a:p>
            <a:pPr algn="ctr" eaLnBrk="1" hangingPunct="1"/>
            <a:r>
              <a:rPr lang="ru-RU" altLang="ru-RU" sz="2400" b="1" dirty="0"/>
              <a:t> </a:t>
            </a:r>
            <a:r>
              <a:rPr lang="ru-RU" altLang="ru-RU" sz="2400" b="1" dirty="0">
                <a:solidFill>
                  <a:srgbClr val="00B0F0"/>
                </a:solidFill>
              </a:rPr>
              <a:t>не заболеют </a:t>
            </a:r>
            <a:r>
              <a:rPr lang="ru-RU" altLang="ru-RU" sz="2400" b="1" dirty="0"/>
              <a:t>гриппом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11188" y="2996952"/>
            <a:ext cx="7705726" cy="1200329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5-20 </a:t>
            </a:r>
            <a:r>
              <a:rPr lang="ru-RU" altLang="ru-RU" sz="2400" b="1" dirty="0" smtClean="0"/>
              <a:t>человек </a:t>
            </a:r>
            <a:r>
              <a:rPr lang="ru-RU" altLang="ru-RU" sz="2400" b="1" dirty="0"/>
              <a:t>из 100 привитых  могут перенести грипп, но в </a:t>
            </a:r>
            <a:r>
              <a:rPr lang="ru-RU" altLang="ru-RU" sz="2400" b="1" dirty="0">
                <a:solidFill>
                  <a:srgbClr val="00B0F0"/>
                </a:solidFill>
              </a:rPr>
              <a:t>легкой форме</a:t>
            </a:r>
            <a:r>
              <a:rPr lang="ru-RU" altLang="ru-RU" sz="2400" b="1" dirty="0"/>
              <a:t>, без осложнений и летального исхода</a:t>
            </a:r>
            <a:endParaRPr lang="ru-RU" alt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дает вакцинация против гриппа мне и моей семье?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268538" y="1844675"/>
            <a:ext cx="4967758" cy="1311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F0"/>
                </a:solidFill>
              </a:rPr>
              <a:t>Снижается риск </a:t>
            </a:r>
            <a:r>
              <a:rPr lang="ru-RU" altLang="ru-RU" sz="2000" dirty="0">
                <a:solidFill>
                  <a:schemeClr val="accent2"/>
                </a:solidFill>
              </a:rPr>
              <a:t>заболевания </a:t>
            </a:r>
          </a:p>
          <a:p>
            <a:pPr algn="ctr" eaLnBrk="1" hangingPunct="1"/>
            <a:r>
              <a:rPr lang="ru-RU" altLang="ru-RU" sz="2000" dirty="0">
                <a:solidFill>
                  <a:schemeClr val="accent2"/>
                </a:solidFill>
              </a:rPr>
              <a:t>у привитых членов моей семьи </a:t>
            </a:r>
          </a:p>
          <a:p>
            <a:pPr algn="ctr" eaLnBrk="1" hangingPunct="1"/>
            <a:r>
              <a:rPr lang="ru-RU" altLang="ru-RU" sz="2000" dirty="0">
                <a:solidFill>
                  <a:schemeClr val="accent2"/>
                </a:solidFill>
              </a:rPr>
              <a:t>гриппом в 3-3,5 раз, </a:t>
            </a:r>
          </a:p>
          <a:p>
            <a:pPr algn="ctr" eaLnBrk="1" hangingPunct="1"/>
            <a:r>
              <a:rPr lang="ru-RU" altLang="ru-RU" sz="2000" dirty="0">
                <a:solidFill>
                  <a:schemeClr val="accent2"/>
                </a:solidFill>
              </a:rPr>
              <a:t>другими ОРВИ на 25-30%.</a:t>
            </a:r>
            <a:endParaRPr lang="ru-RU" altLang="ru-RU" sz="2000" dirty="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83568" y="3356992"/>
            <a:ext cx="7488832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B0F0"/>
                </a:solidFill>
              </a:rPr>
              <a:t>Устраняется риск</a:t>
            </a:r>
            <a:r>
              <a:rPr lang="ru-RU" altLang="ru-RU" sz="2000" b="1" dirty="0">
                <a:solidFill>
                  <a:schemeClr val="accent2"/>
                </a:solidFill>
              </a:rPr>
              <a:t> возникновения </a:t>
            </a:r>
            <a:r>
              <a:rPr lang="ru-RU" altLang="ru-RU" sz="2000" b="1" dirty="0">
                <a:solidFill>
                  <a:srgbClr val="C00000"/>
                </a:solidFill>
              </a:rPr>
              <a:t>тяжелых осложнений </a:t>
            </a:r>
            <a:r>
              <a:rPr lang="ru-RU" altLang="ru-RU" sz="2000" b="1" dirty="0">
                <a:solidFill>
                  <a:schemeClr val="accent2"/>
                </a:solidFill>
              </a:rPr>
              <a:t>и госпитализации в стационар, если кто-то из привитых членов семьи заболеет гриппом</a:t>
            </a:r>
          </a:p>
        </p:txBody>
      </p:sp>
      <p:pic>
        <p:nvPicPr>
          <p:cNvPr id="13318" name="Picture 9" descr="Прививка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6454"/>
            <a:ext cx="1366838" cy="1822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452957"/>
            <a:ext cx="4104457" cy="2216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val 6"/>
          <p:cNvSpPr>
            <a:spLocks noChangeArrowheads="1"/>
          </p:cNvSpPr>
          <p:nvPr/>
        </p:nvSpPr>
        <p:spPr bwMode="auto">
          <a:xfrm>
            <a:off x="2620435" y="227382"/>
            <a:ext cx="3758071" cy="86409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843808" y="367041"/>
            <a:ext cx="3154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u="sng" dirty="0">
                <a:solidFill>
                  <a:srgbClr val="000000"/>
                </a:solidFill>
              </a:rPr>
              <a:t>РЕЗУЛЬТАТЫ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827584" y="1268760"/>
            <a:ext cx="7343775" cy="24622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993300"/>
                </a:solidFill>
              </a:rPr>
              <a:t>Уровень заболеваемости гриппом среди привитых </a:t>
            </a:r>
            <a:r>
              <a:rPr lang="ru-RU" altLang="ru-RU" sz="2800" b="1" dirty="0">
                <a:solidFill>
                  <a:srgbClr val="00B0F0"/>
                </a:solidFill>
              </a:rPr>
              <a:t>в 3,5 раза </a:t>
            </a:r>
            <a:r>
              <a:rPr lang="ru-RU" altLang="ru-RU" sz="2800" b="1" dirty="0">
                <a:solidFill>
                  <a:srgbClr val="993300"/>
                </a:solidFill>
              </a:rPr>
              <a:t>ниже, чем среди не привитых; </a:t>
            </a:r>
            <a:endParaRPr lang="ru-RU" altLang="ru-RU" sz="2800" b="1" dirty="0" smtClean="0">
              <a:solidFill>
                <a:srgbClr val="99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993300"/>
                </a:solidFill>
              </a:rPr>
              <a:t>Заболеваемости </a:t>
            </a:r>
            <a:r>
              <a:rPr lang="ru-RU" altLang="ru-RU" sz="2800" b="1" dirty="0">
                <a:solidFill>
                  <a:srgbClr val="993300"/>
                </a:solidFill>
              </a:rPr>
              <a:t>ОРВИ среди привитых на </a:t>
            </a:r>
            <a:r>
              <a:rPr lang="ru-RU" altLang="ru-RU" sz="2800" b="1" dirty="0">
                <a:solidFill>
                  <a:srgbClr val="00B0F0"/>
                </a:solidFill>
              </a:rPr>
              <a:t>31% ниже</a:t>
            </a:r>
            <a:r>
              <a:rPr lang="ru-RU" altLang="ru-RU" sz="2800" b="1" dirty="0">
                <a:solidFill>
                  <a:srgbClr val="993300"/>
                </a:solidFill>
              </a:rPr>
              <a:t>, чем среди не привитых.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395015" y="4149080"/>
            <a:ext cx="8208912" cy="15696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993300"/>
                </a:solidFill>
              </a:rPr>
              <a:t>Проведенная вакцинация предотвратила </a:t>
            </a:r>
            <a:r>
              <a:rPr lang="ru-RU" altLang="ru-RU" sz="3200" b="1" dirty="0">
                <a:solidFill>
                  <a:srgbClr val="00B0F0"/>
                </a:solidFill>
              </a:rPr>
              <a:t>не только острые </a:t>
            </a:r>
            <a:r>
              <a:rPr lang="ru-RU" altLang="ru-RU" sz="3200" b="1" dirty="0">
                <a:solidFill>
                  <a:srgbClr val="993300"/>
                </a:solidFill>
              </a:rPr>
              <a:t>случаи гриппа, но и </a:t>
            </a:r>
            <a:r>
              <a:rPr lang="ru-RU" altLang="ru-RU" sz="3200" b="1" dirty="0">
                <a:solidFill>
                  <a:srgbClr val="00B0F0"/>
                </a:solidFill>
              </a:rPr>
              <a:t>осложнения  перенесенного </a:t>
            </a:r>
            <a:r>
              <a:rPr lang="ru-RU" altLang="ru-RU" sz="3200" b="1" dirty="0" smtClean="0">
                <a:solidFill>
                  <a:srgbClr val="00B0F0"/>
                </a:solidFill>
              </a:rPr>
              <a:t>гриппа!!!</a:t>
            </a:r>
            <a:endParaRPr lang="ru-RU" alt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4000500" y="4000500"/>
          <a:ext cx="5364163" cy="2643188"/>
        </p:xfrm>
        <a:graphic>
          <a:graphicData uri="http://schemas.openxmlformats.org/presentationml/2006/ole">
            <p:oleObj spid="_x0000_s1026" r:id="rId4" imgW="5364945" imgH="2645893" progId="Excel.Chart.8">
              <p:embed/>
            </p:oleObj>
          </a:graphicData>
        </a:graphic>
      </p:graphicFrame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07950" y="13922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2000" b="1" u="sng" dirty="0">
                <a:solidFill>
                  <a:srgbClr val="336600"/>
                </a:solidFill>
                <a:latin typeface="+mn-lt"/>
                <a:cs typeface="Times New Roman" pitchFamily="18" charset="0"/>
              </a:rPr>
              <a:t>Кроме того, если  в </a:t>
            </a:r>
            <a:r>
              <a:rPr lang="ru-RU" sz="2000" b="1" u="sng" dirty="0" err="1">
                <a:solidFill>
                  <a:srgbClr val="336600"/>
                </a:solidFill>
                <a:latin typeface="+mn-lt"/>
                <a:cs typeface="Times New Roman" pitchFamily="18" charset="0"/>
              </a:rPr>
              <a:t>эпидсезон</a:t>
            </a:r>
            <a:r>
              <a:rPr lang="ru-RU" sz="2000" b="1" u="sng" dirty="0">
                <a:solidFill>
                  <a:srgbClr val="336600"/>
                </a:solidFill>
                <a:latin typeface="+mn-lt"/>
                <a:cs typeface="Times New Roman" pitchFamily="18" charset="0"/>
              </a:rPr>
              <a:t> 2012 года учебно-воспитательный процесс  приостанавливался в 36 школах, то в 2013-2015 -  ни в одной.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9138" y="2197100"/>
            <a:ext cx="4572000" cy="1946275"/>
          </a:xfrm>
          <a:prstGeom prst="roundRect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/>
          </a:p>
        </p:txBody>
      </p:sp>
      <p:sp>
        <p:nvSpPr>
          <p:cNvPr id="40970" name="Прямоугольник 14"/>
          <p:cNvSpPr>
            <a:spLocks noChangeArrowheads="1"/>
          </p:cNvSpPr>
          <p:nvPr/>
        </p:nvSpPr>
        <p:spPr bwMode="auto">
          <a:xfrm>
            <a:off x="4643438" y="2214563"/>
            <a:ext cx="450056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C1C1D"/>
                </a:solidFill>
                <a:latin typeface="Times New Roman" pitchFamily="18" charset="0"/>
                <a:cs typeface="Arial" charset="0"/>
              </a:rPr>
              <a:t>Заболеваемость  ОРИ  и гриппом в сезон  2015 года </a:t>
            </a:r>
            <a:r>
              <a:rPr lang="ru-RU" b="1" dirty="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среди  не привитых  выше</a:t>
            </a:r>
            <a:r>
              <a:rPr lang="ru-RU" b="1" dirty="0">
                <a:solidFill>
                  <a:srgbClr val="0C1C1D"/>
                </a:solidFill>
                <a:latin typeface="Times New Roman" pitchFamily="18" charset="0"/>
                <a:cs typeface="Arial" charset="0"/>
              </a:rPr>
              <a:t>, чем среди привитых: 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среди организованных  детей  –  в   6  раз;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среди работающих –   в 11  раз. </a:t>
            </a:r>
            <a:endParaRPr lang="ru-RU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2000" b="1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Могилевской области 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последние пять лет (2011-2015гг.) на фоне увеличения в </a:t>
            </a:r>
            <a:r>
              <a:rPr lang="ru-RU" sz="20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предэпидсезон</a:t>
            </a:r>
            <a:r>
              <a:rPr lang="ru-RU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охвата </a:t>
            </a:r>
            <a:r>
              <a:rPr lang="en-US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вакцинацией против гриппа населения области на 21% </a:t>
            </a:r>
            <a:r>
              <a:rPr lang="ru-RU" sz="2000" b="1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отмечено</a:t>
            </a:r>
            <a:r>
              <a:rPr lang="ru-RU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снижение </a:t>
            </a:r>
            <a:r>
              <a:rPr lang="ru-RU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показателей заболеваемости ОРИ и гриппом на 12%. </a:t>
            </a:r>
            <a:endParaRPr lang="ru-RU" sz="20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1027" name="Диаграмма 14"/>
          <p:cNvGraphicFramePr>
            <a:graphicFrameLocks/>
          </p:cNvGraphicFramePr>
          <p:nvPr/>
        </p:nvGraphicFramePr>
        <p:xfrm>
          <a:off x="0" y="2143125"/>
          <a:ext cx="4500563" cy="4714875"/>
        </p:xfrm>
        <a:graphic>
          <a:graphicData uri="http://schemas.openxmlformats.org/presentationml/2006/ole">
            <p:oleObj spid="_x0000_s1027" r:id="rId5" imgW="4499238" imgH="4712616" progId="Excel.Chart.8">
              <p:embed/>
            </p:oleObj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3571875" y="3214688"/>
            <a:ext cx="1000125" cy="785812"/>
          </a:xfrm>
          <a:prstGeom prst="downArrow">
            <a:avLst>
              <a:gd name="adj1" fmla="val 50000"/>
              <a:gd name="adj2" fmla="val 56021"/>
            </a:avLst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41%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Основные цели кампании иммунизации против гриппа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1628800"/>
          <a:ext cx="8003232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Особенности </a:t>
            </a:r>
            <a:r>
              <a:rPr lang="ru-RU" sz="2400" dirty="0" err="1" smtClean="0"/>
              <a:t>эпидсезона</a:t>
            </a:r>
            <a:r>
              <a:rPr lang="ru-RU" sz="2400" dirty="0" smtClean="0"/>
              <a:t> гриппа 2015-2016гг. </a:t>
            </a:r>
            <a:r>
              <a:rPr lang="ru-RU" sz="2400" dirty="0"/>
              <a:t>в</a:t>
            </a:r>
            <a:r>
              <a:rPr lang="ru-RU" sz="2400" dirty="0" smtClean="0"/>
              <a:t> Беларуси и сопредельных странах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dirty="0" smtClean="0">
                <a:cs typeface="Arial" charset="0"/>
              </a:rPr>
              <a:t>Вакцины против гриппа, применявшиеся в </a:t>
            </a:r>
            <a:r>
              <a:rPr lang="ru-RU" altLang="ru-RU" sz="2400" dirty="0" err="1" smtClean="0">
                <a:cs typeface="Arial" charset="0"/>
              </a:rPr>
              <a:t>эпидсезоне</a:t>
            </a:r>
            <a:r>
              <a:rPr lang="ru-RU" altLang="ru-RU" sz="2400" dirty="0" smtClean="0">
                <a:cs typeface="Arial" charset="0"/>
              </a:rPr>
              <a:t> 2015-2016гг.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250825" y="1341438"/>
            <a:ext cx="3529013" cy="208756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Все применявшиеся в 2015 году вакцины против гриппа показали высокую эффективность </a:t>
            </a:r>
            <a:r>
              <a:rPr lang="ru-RU" sz="2000" b="1" dirty="0"/>
              <a:t>(95,3- 98,8%)</a:t>
            </a:r>
            <a:endParaRPr lang="ru-RU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Пятиугольник 7"/>
          <p:cNvSpPr>
            <a:spLocks noChangeArrowheads="1"/>
          </p:cNvSpPr>
          <p:nvPr/>
        </p:nvSpPr>
        <p:spPr bwMode="auto">
          <a:xfrm>
            <a:off x="250825" y="3500438"/>
            <a:ext cx="3744913" cy="2520950"/>
          </a:xfrm>
          <a:prstGeom prst="homePlate">
            <a:avLst>
              <a:gd name="adj" fmla="val 49992"/>
            </a:avLst>
          </a:prstGeom>
          <a:gradFill rotWithShape="1">
            <a:gsLst>
              <a:gs pos="0">
                <a:srgbClr val="C0D8ED"/>
              </a:gs>
              <a:gs pos="30000">
                <a:srgbClr val="A3C7E7"/>
              </a:gs>
              <a:gs pos="45000">
                <a:srgbClr val="98C2E5"/>
              </a:gs>
              <a:gs pos="55000">
                <a:srgbClr val="98C2E5"/>
              </a:gs>
              <a:gs pos="73000">
                <a:srgbClr val="A3C7E7"/>
              </a:gs>
              <a:gs pos="100000">
                <a:srgbClr val="C0D8ED"/>
              </a:gs>
            </a:gsLst>
            <a:lin ang="900000" scaled="1"/>
          </a:gradFill>
          <a:ln w="9525">
            <a:solidFill>
              <a:srgbClr val="5C92B5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Предотвращено более </a:t>
            </a:r>
          </a:p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244 тыс.случаев гриппа у лиц привитых против гриппа. </a:t>
            </a:r>
          </a:p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Предотвращены потери 19,4 </a:t>
            </a:r>
            <a:r>
              <a:rPr lang="ru-RU" dirty="0" err="1">
                <a:latin typeface="Arial" charset="0"/>
                <a:cs typeface="Arial" charset="0"/>
              </a:rPr>
              <a:t>млн</a:t>
            </a:r>
            <a:r>
              <a:rPr lang="ru-RU" dirty="0">
                <a:latin typeface="Arial" charset="0"/>
                <a:cs typeface="Arial" charset="0"/>
              </a:rPr>
              <a:t> долларов за счет предотвращения случаев гриппа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700213" y="2994025"/>
            <a:ext cx="5743575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30" y="3400439"/>
            <a:ext cx="4443339" cy="317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 – СДЕЛАЙТЕ ПРИВИВКУ!!!</a:t>
            </a:r>
            <a:endParaRPr lang="ru-RU" sz="6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116013" y="260350"/>
            <a:ext cx="70564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Arial" charset="0"/>
              </a:rPr>
              <a:t>Вирус гриппа передается от человека к человеку </a:t>
            </a:r>
            <a:endParaRPr lang="en-US" altLang="ru-RU" sz="2800" b="1" dirty="0">
              <a:latin typeface="Arial" charset="0"/>
            </a:endParaRPr>
          </a:p>
          <a:p>
            <a:pPr algn="ctr" eaLnBrk="1" hangingPunct="1"/>
            <a:r>
              <a:rPr lang="ru-RU" altLang="ru-RU" sz="2800" b="1" dirty="0">
                <a:latin typeface="Arial" charset="0"/>
              </a:rPr>
              <a:t>очень легко и незаметно: </a:t>
            </a:r>
            <a:endParaRPr lang="en-US" altLang="ru-RU" sz="2800" b="1" dirty="0">
              <a:latin typeface="Arial" charset="0"/>
            </a:endParaRPr>
          </a:p>
        </p:txBody>
      </p:sp>
      <p:sp>
        <p:nvSpPr>
          <p:cNvPr id="4099" name="AutoShape 7"/>
          <p:cNvSpPr>
            <a:spLocks noChangeArrowheads="1"/>
          </p:cNvSpPr>
          <p:nvPr/>
        </p:nvSpPr>
        <p:spPr bwMode="auto">
          <a:xfrm>
            <a:off x="3708400" y="5876925"/>
            <a:ext cx="1512888" cy="576263"/>
          </a:xfrm>
          <a:custGeom>
            <a:avLst/>
            <a:gdLst>
              <a:gd name="T0" fmla="*/ 1134666 w 21600"/>
              <a:gd name="T1" fmla="*/ 0 h 21600"/>
              <a:gd name="T2" fmla="*/ 0 w 21600"/>
              <a:gd name="T3" fmla="*/ 288132 h 21600"/>
              <a:gd name="T4" fmla="*/ 1134666 w 21600"/>
              <a:gd name="T5" fmla="*/ 576263 h 21600"/>
              <a:gd name="T6" fmla="*/ 1512888 w 21600"/>
              <a:gd name="T7" fmla="*/ 2881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851275" y="594995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заражает</a:t>
            </a:r>
          </a:p>
        </p:txBody>
      </p:sp>
      <p:sp>
        <p:nvSpPr>
          <p:cNvPr id="4101" name="AutoShape 10" descr="9k="/>
          <p:cNvSpPr>
            <a:spLocks noChangeAspect="1" noChangeArrowheads="1"/>
          </p:cNvSpPr>
          <p:nvPr/>
        </p:nvSpPr>
        <p:spPr bwMode="auto">
          <a:xfrm>
            <a:off x="3833813" y="2852738"/>
            <a:ext cx="1476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AutoShape 12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1476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3" name="AutoShape 14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1476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5" name="Picture 18" descr="ANd9GcSie0umnOaAiz8gZKKUq1OGCbgV42dvwwMUvW7-lnXFNDQ86WQ&amp;t=1&amp;usg=__Tj7IEPt4Msim_LVC5Cz5oCjpB3s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133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21"/>
          <p:cNvSpPr txBox="1">
            <a:spLocks noChangeArrowheads="1"/>
          </p:cNvSpPr>
          <p:nvPr/>
        </p:nvSpPr>
        <p:spPr bwMode="auto">
          <a:xfrm>
            <a:off x="2915816" y="2348880"/>
            <a:ext cx="32400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00B0F0"/>
                </a:solidFill>
              </a:rPr>
              <a:t>при разговоре, </a:t>
            </a:r>
            <a:endParaRPr lang="en-US" altLang="ru-RU" sz="2400" b="1" dirty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ru-RU" sz="2400" b="1" dirty="0">
              <a:solidFill>
                <a:srgbClr val="00B0F0"/>
              </a:solidFill>
            </a:endParaRPr>
          </a:p>
          <a:p>
            <a:pPr algn="ctr" eaLnBrk="1" hangingPunct="1"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00B0F0"/>
                </a:solidFill>
              </a:rPr>
              <a:t>кашле, </a:t>
            </a:r>
            <a:endParaRPr lang="en-US" altLang="ru-RU" sz="2400" b="1" dirty="0">
              <a:solidFill>
                <a:srgbClr val="00B0F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altLang="ru-RU" sz="2400" b="1" dirty="0">
              <a:solidFill>
                <a:srgbClr val="00B0F0"/>
              </a:solidFill>
            </a:endParaRPr>
          </a:p>
          <a:p>
            <a:pPr algn="ctr" eaLnBrk="1" hangingPunct="1">
              <a:buFont typeface="Wingdings" pitchFamily="2" charset="2"/>
              <a:buChar char="v"/>
            </a:pPr>
            <a:r>
              <a:rPr lang="ru-RU" altLang="ru-RU" sz="2400" b="1" dirty="0">
                <a:solidFill>
                  <a:srgbClr val="00B0F0"/>
                </a:solidFill>
              </a:rPr>
              <a:t>чихании</a:t>
            </a:r>
          </a:p>
        </p:txBody>
      </p:sp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1547813" y="4389438"/>
            <a:ext cx="62277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i="1" dirty="0"/>
              <a:t>Риск заболеть есть у каждого.</a:t>
            </a:r>
            <a:endParaRPr lang="en-US" altLang="ru-RU" sz="2400" i="1" dirty="0"/>
          </a:p>
          <a:p>
            <a:pPr algn="ctr" eaLnBrk="1" hangingPunct="1"/>
            <a:r>
              <a:rPr lang="ru-RU" altLang="ru-RU" sz="2400" i="1" dirty="0"/>
              <a:t> </a:t>
            </a:r>
            <a:endParaRPr lang="en-US" altLang="ru-RU" sz="2400" i="1" dirty="0"/>
          </a:p>
          <a:p>
            <a:pPr algn="ctr" eaLnBrk="1" hangingPunct="1"/>
            <a:r>
              <a:rPr lang="ru-RU" altLang="ru-RU" sz="2400" b="1" dirty="0"/>
              <a:t>Самый высокий риск распространения инфекции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 в  коллективах</a:t>
            </a:r>
          </a:p>
          <a:p>
            <a:pPr eaLnBrk="1" hangingPunct="1"/>
            <a:r>
              <a:rPr lang="en-US" altLang="ru-RU" b="1" dirty="0"/>
              <a:t> (</a:t>
            </a:r>
            <a:r>
              <a:rPr lang="en-US" altLang="ru-RU" sz="2000" b="1" dirty="0"/>
              <a:t>1</a:t>
            </a:r>
            <a:r>
              <a:rPr lang="ru-RU" altLang="ru-RU" sz="2000" b="1" dirty="0"/>
              <a:t> больной                                           10- 40   здоровых)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4108" name="AutoShape 24" descr="9k="/>
          <p:cNvSpPr>
            <a:spLocks noChangeAspect="1" noChangeArrowheads="1"/>
          </p:cNvSpPr>
          <p:nvPr/>
        </p:nvSpPr>
        <p:spPr bwMode="auto">
          <a:xfrm>
            <a:off x="4214813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9" name="AutoShape 26" descr="9k="/>
          <p:cNvSpPr>
            <a:spLocks noChangeAspect="1" noChangeArrowheads="1"/>
          </p:cNvSpPr>
          <p:nvPr/>
        </p:nvSpPr>
        <p:spPr bwMode="auto">
          <a:xfrm>
            <a:off x="4214813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97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Чем опасен гриппом и почему важно быть защищенным?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4076700"/>
            <a:ext cx="66246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    Также часто могут быть осложнения: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Char char="n"/>
            </a:pPr>
            <a:r>
              <a:rPr lang="ru-RU" altLang="ru-RU" sz="2400" b="1">
                <a:solidFill>
                  <a:srgbClr val="000000"/>
                </a:solidFill>
              </a:rPr>
              <a:t>  со стороны нервной системы ( воспаление мозговых оболочек (менингит);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Char char="n"/>
            </a:pPr>
            <a:r>
              <a:rPr lang="ru-RU" altLang="ru-RU" sz="2400" b="1">
                <a:solidFill>
                  <a:srgbClr val="000000"/>
                </a:solidFill>
              </a:rPr>
              <a:t>Со стороны сердечно - сосудистой системы (миокардит, перикардит);</a:t>
            </a: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17637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195513" y="1916113"/>
            <a:ext cx="5905500" cy="2209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dirty="0"/>
              <a:t>Самые частые осложнения гриппа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Char char="q"/>
              <a:defRPr/>
            </a:pPr>
            <a:r>
              <a:rPr lang="ru-RU" sz="2400" b="1" dirty="0"/>
              <a:t> воспаление легких (</a:t>
            </a:r>
            <a:r>
              <a:rPr lang="ru-RU" sz="2400" b="1" dirty="0">
                <a:solidFill>
                  <a:srgbClr val="333333"/>
                </a:solidFill>
              </a:rPr>
              <a:t>пневмония</a:t>
            </a:r>
            <a:r>
              <a:rPr lang="ru-RU" sz="2400" b="1" dirty="0"/>
              <a:t>)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Char char="q"/>
              <a:defRPr/>
            </a:pPr>
            <a:r>
              <a:rPr lang="ru-RU" sz="2400" b="1" dirty="0"/>
              <a:t> воспаление бронхов (</a:t>
            </a:r>
            <a:r>
              <a:rPr lang="ru-RU" sz="2400" b="1" dirty="0">
                <a:solidFill>
                  <a:srgbClr val="333333"/>
                </a:solidFill>
              </a:rPr>
              <a:t>бронхит</a:t>
            </a:r>
            <a:r>
              <a:rPr lang="ru-RU" sz="2400" b="1" dirty="0"/>
              <a:t>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Char char="q"/>
              <a:defRPr/>
            </a:pPr>
            <a:r>
              <a:rPr lang="ru-RU" sz="2400" b="1" dirty="0"/>
              <a:t> воспаление среднего уха (</a:t>
            </a:r>
            <a:r>
              <a:rPr lang="ru-RU" sz="2400" b="1" dirty="0">
                <a:solidFill>
                  <a:srgbClr val="333333"/>
                </a:solidFill>
              </a:rPr>
              <a:t>отит</a:t>
            </a:r>
            <a:r>
              <a:rPr lang="ru-RU" sz="2400" b="1" dirty="0"/>
              <a:t>)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Char char="q"/>
              <a:defRPr/>
            </a:pPr>
            <a:r>
              <a:rPr lang="ru-RU" sz="2400" b="1" dirty="0"/>
              <a:t>  воспаление пазух носа (</a:t>
            </a:r>
            <a:r>
              <a:rPr lang="ru-RU" sz="2400" b="1" dirty="0">
                <a:solidFill>
                  <a:srgbClr val="333333"/>
                </a:solidFill>
              </a:rPr>
              <a:t>гайморит</a:t>
            </a:r>
            <a:r>
              <a:rPr lang="ru-RU" sz="2400" b="1" dirty="0"/>
              <a:t>)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rgbClr val="333333"/>
              </a:solidFill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2517775" y="5949950"/>
            <a:ext cx="6626225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/>
              <a:t>Часто обостряются  имеющиеся  хронические заболевания  (бронхиальная астма) 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2987675" y="1052513"/>
            <a:ext cx="5040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u="sng">
                <a:solidFill>
                  <a:srgbClr val="333333"/>
                </a:solidFill>
              </a:rPr>
              <a:t>ГРИПП ОПАСЕН ОСЛОЖНЕНИЯМИ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388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существуют  методы  профилактики гриппа и ОРВИ ?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4110" y="1566408"/>
            <a:ext cx="720015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СПЕЦИФИЧЕСКИЕ </a:t>
            </a: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 flipH="1">
            <a:off x="1905000" y="2204864"/>
            <a:ext cx="533400" cy="6858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73013" y="3047685"/>
            <a:ext cx="2663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Вакцины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6008993" y="2204864"/>
            <a:ext cx="609600" cy="7620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590800" y="37338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436096" y="2997053"/>
            <a:ext cx="33757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Лекарственные средства</a:t>
            </a:r>
          </a:p>
        </p:txBody>
      </p:sp>
      <p:pic>
        <p:nvPicPr>
          <p:cNvPr id="6158" name="Picture 17" descr="u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8" y="3871119"/>
            <a:ext cx="3958151" cy="224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4271"/>
            <a:ext cx="2481064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	Современные </a:t>
            </a:r>
            <a:r>
              <a:rPr lang="ru-RU" sz="3600" dirty="0"/>
              <a:t>вакцины против гриппа называются </a:t>
            </a:r>
            <a:r>
              <a:rPr lang="ru-RU" sz="3600" b="1" dirty="0" smtClean="0">
                <a:solidFill>
                  <a:srgbClr val="000000"/>
                </a:solidFill>
              </a:rPr>
              <a:t>тривакцинами </a:t>
            </a:r>
            <a:r>
              <a:rPr lang="ru-RU" sz="3600" b="1" dirty="0" smtClean="0"/>
              <a:t>- </a:t>
            </a:r>
            <a:r>
              <a:rPr lang="ru-RU" sz="3600" dirty="0" smtClean="0"/>
              <a:t> </a:t>
            </a:r>
            <a:r>
              <a:rPr lang="ru-RU" sz="3600" dirty="0"/>
              <a:t>содержат в своем составе антигены </a:t>
            </a:r>
            <a:r>
              <a:rPr lang="ru-RU" sz="3600" dirty="0" smtClean="0"/>
              <a:t>трех наиболее распространенных  </a:t>
            </a:r>
            <a:r>
              <a:rPr lang="ru-RU" sz="3600" dirty="0"/>
              <a:t>типов вируса </a:t>
            </a:r>
            <a:r>
              <a:rPr lang="ru-RU" sz="3600" dirty="0" smtClean="0"/>
              <a:t>гриппа (по исследованиям ВОЗ).</a:t>
            </a:r>
          </a:p>
          <a:p>
            <a:pPr algn="just"/>
            <a:r>
              <a:rPr lang="ru-RU" sz="3600" dirty="0" smtClean="0"/>
              <a:t>Используются только инактивированные вакцины!!! </a:t>
            </a:r>
          </a:p>
          <a:p>
            <a:pPr algn="just"/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нет живого вируса</a:t>
            </a:r>
            <a:r>
              <a:rPr lang="ru-RU" sz="3600" dirty="0" smtClean="0"/>
              <a:t>!!!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5104"/>
            <a:ext cx="338437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0332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Противопоказания к вакцинации</a:t>
            </a:r>
          </a:p>
          <a:p>
            <a:pPr algn="just"/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 rot="18611744">
            <a:off x="1508470" y="1670971"/>
            <a:ext cx="793143" cy="704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3279410">
            <a:off x="6143545" y="1586649"/>
            <a:ext cx="793143" cy="7030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242088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ВРЕМЕННЫЕ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336" y="242088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ПОСТОЯННЫЕ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284984"/>
            <a:ext cx="4248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1) аллергия на </a:t>
            </a:r>
            <a:r>
              <a:rPr lang="ru-RU" sz="2800" b="1" dirty="0"/>
              <a:t>яичный </a:t>
            </a:r>
            <a:r>
              <a:rPr lang="ru-RU" sz="2800" b="1" dirty="0" smtClean="0"/>
              <a:t>белок</a:t>
            </a:r>
            <a:endParaRPr lang="ru-RU" sz="2800" b="1" dirty="0"/>
          </a:p>
          <a:p>
            <a:r>
              <a:rPr lang="ru-RU" sz="2800" b="1" dirty="0" smtClean="0"/>
              <a:t>2) неадекватная аллергическая  реакция  на вакцину </a:t>
            </a:r>
            <a:r>
              <a:rPr lang="ru-RU" sz="2800" b="1" dirty="0"/>
              <a:t>против </a:t>
            </a:r>
            <a:r>
              <a:rPr lang="ru-RU" sz="2800" b="1" dirty="0" smtClean="0"/>
              <a:t>гриппа в прошлом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3284984"/>
            <a:ext cx="4644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dirty="0"/>
              <a:t>о</a:t>
            </a:r>
            <a:r>
              <a:rPr lang="ru-RU" sz="2800" b="1" dirty="0" smtClean="0"/>
              <a:t>стрые заболевания</a:t>
            </a:r>
          </a:p>
          <a:p>
            <a:pPr marL="342900" indent="-342900">
              <a:buAutoNum type="arabicParenR"/>
            </a:pPr>
            <a:r>
              <a:rPr lang="ru-RU" sz="2800" b="1" dirty="0"/>
              <a:t>о</a:t>
            </a:r>
            <a:r>
              <a:rPr lang="ru-RU" sz="2800" b="1" dirty="0" smtClean="0"/>
              <a:t>бострение хронических</a:t>
            </a:r>
          </a:p>
          <a:p>
            <a:r>
              <a:rPr lang="ru-RU" sz="2800" b="1" dirty="0" smtClean="0"/>
              <a:t>  заболеваний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701414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</a:rPr>
              <a:t>	ГРИППОЛ  ПЛЮС  </a:t>
            </a:r>
            <a:r>
              <a:rPr lang="ru-RU" sz="2800" dirty="0" smtClean="0"/>
              <a:t>(Россия, Беларусь*). Содержит только фрагменты вируса!</a:t>
            </a:r>
          </a:p>
          <a:p>
            <a:pPr algn="just"/>
            <a:r>
              <a:rPr lang="ru-RU" sz="2800" dirty="0" smtClean="0"/>
              <a:t>Отличительная </a:t>
            </a:r>
            <a:r>
              <a:rPr lang="ru-RU" sz="2800" dirty="0"/>
              <a:t>особенность </a:t>
            </a:r>
            <a:r>
              <a:rPr lang="ru-RU" sz="2800" dirty="0" smtClean="0"/>
              <a:t>вакцины </a:t>
            </a:r>
            <a:r>
              <a:rPr lang="ru-RU" sz="2800" dirty="0"/>
              <a:t>– наличие в </a:t>
            </a:r>
            <a:r>
              <a:rPr lang="ru-RU" sz="2800" dirty="0" smtClean="0"/>
              <a:t>ее </a:t>
            </a:r>
            <a:r>
              <a:rPr lang="ru-RU" sz="2800" dirty="0"/>
              <a:t>составе </a:t>
            </a:r>
            <a:r>
              <a:rPr lang="ru-RU" sz="2800" b="1" dirty="0" err="1" smtClean="0">
                <a:solidFill>
                  <a:srgbClr val="00B0F0"/>
                </a:solidFill>
              </a:rPr>
              <a:t>Полиоксидония</a:t>
            </a:r>
            <a:r>
              <a:rPr lang="ru-RU" sz="2800" dirty="0" smtClean="0"/>
              <a:t> - активного иммуностимулятора!!!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7632848" cy="335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3260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692275" y="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Эффективность средств 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профилактики гриппа и ОРВИ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5516563"/>
            <a:ext cx="9144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0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00882" y="2349500"/>
            <a:ext cx="8045484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500" b="1" dirty="0">
                <a:solidFill>
                  <a:srgbClr val="990000"/>
                </a:solidFill>
                <a:latin typeface="Arial" charset="0"/>
              </a:rPr>
              <a:t>СЛЕДОВАТЕЛЬНО ЗАЩИТА ОТ ЗАБОЛЕВАНИЯ  ГРИППОМ   </a:t>
            </a:r>
            <a:r>
              <a:rPr lang="ru-RU" sz="1600" b="1" dirty="0">
                <a:solidFill>
                  <a:srgbClr val="00B0F0"/>
                </a:solidFill>
                <a:latin typeface="+mn-lt"/>
              </a:rPr>
              <a:t>ВЫСОКАЯ</a:t>
            </a:r>
            <a:r>
              <a:rPr lang="ru-RU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r>
              <a:rPr lang="ru-RU" sz="15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00881" y="4869160"/>
            <a:ext cx="8045485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990000"/>
                </a:solidFill>
                <a:latin typeface="Arial" charset="0"/>
              </a:rPr>
              <a:t>СЛЕДОВАТЕЛЬНО ЗАЩИТА ОТ ЗАБОЛЕВАНИЯ  ГРИППОМ 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НИЗКАЯ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643438" y="1773238"/>
            <a:ext cx="287337" cy="503237"/>
          </a:xfrm>
          <a:prstGeom prst="downArrow">
            <a:avLst>
              <a:gd name="adj1" fmla="val 50000"/>
              <a:gd name="adj2" fmla="val 437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7" name="AutoShape 11"/>
          <p:cNvSpPr>
            <a:spLocks noChangeArrowheads="1"/>
          </p:cNvSpPr>
          <p:nvPr/>
        </p:nvSpPr>
        <p:spPr bwMode="auto">
          <a:xfrm>
            <a:off x="4623628" y="4005312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684213" y="1052513"/>
            <a:ext cx="80645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altLang="ru-RU" sz="2000" b="1" dirty="0"/>
              <a:t>Вакцины вызывают  образование антител </a:t>
            </a:r>
            <a:r>
              <a:rPr lang="ru-RU" altLang="ru-RU" sz="2000" b="1" dirty="0">
                <a:solidFill>
                  <a:srgbClr val="00B0F0"/>
                </a:solidFill>
              </a:rPr>
              <a:t>к наиболее актуальным </a:t>
            </a:r>
            <a:r>
              <a:rPr lang="ru-RU" altLang="ru-RU" sz="2000" b="1" dirty="0"/>
              <a:t>в данном </a:t>
            </a:r>
            <a:r>
              <a:rPr lang="ru-RU" altLang="ru-RU" sz="2000" b="1" dirty="0" smtClean="0"/>
              <a:t>сезоне </a:t>
            </a:r>
            <a:r>
              <a:rPr lang="ru-RU" altLang="ru-RU" sz="2000" b="1" dirty="0"/>
              <a:t>штаммам вирусов гриппа </a:t>
            </a:r>
            <a:r>
              <a:rPr lang="ru-RU" altLang="ru-RU" sz="2000" b="1" i="1" dirty="0">
                <a:solidFill>
                  <a:schemeClr val="tx2"/>
                </a:solidFill>
              </a:rPr>
              <a:t> типа А  и В </a:t>
            </a:r>
            <a:endParaRPr lang="ru-RU" altLang="ru-RU" sz="2000" b="1" dirty="0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84213" y="3212975"/>
            <a:ext cx="8062153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Народные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средства  </a:t>
            </a: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вызывают </a:t>
            </a: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прямой защиты </a:t>
            </a: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гриппа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а  направлены на повышение общей устойчивости организма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752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Условия формирования иммунитета</a:t>
            </a:r>
            <a:r>
              <a:rPr lang="ru-RU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1000" y="2348880"/>
            <a:ext cx="8305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Другие противовирусные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препараты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должны приниматься </a:t>
            </a:r>
            <a:r>
              <a:rPr lang="ru-RU" sz="2000" b="1" dirty="0">
                <a:solidFill>
                  <a:srgbClr val="000000"/>
                </a:solidFill>
              </a:rPr>
              <a:t>ежедневно  на протяжении как минимум 2-4 недель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 начала подъема заболеваемости гриппом и ОРВИ и </a:t>
            </a:r>
            <a:r>
              <a:rPr lang="ru-RU" sz="2000" b="1" dirty="0">
                <a:solidFill>
                  <a:srgbClr val="000000"/>
                </a:solidFill>
              </a:rPr>
              <a:t>весь последующий период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 окончания подъема заболеваемости.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2015331" y="3933056"/>
            <a:ext cx="5113338" cy="2187951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009900" y="4365104"/>
            <a:ext cx="3124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990000"/>
                </a:solidFill>
                <a:latin typeface="Arial" charset="0"/>
              </a:rPr>
              <a:t>Необходимо принимать препараты 2-3 раза в день в течении 2-4 недель при условии регулярного приема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23850" y="1052513"/>
            <a:ext cx="882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Вакцины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достаточно ввести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1-2 дозы, и 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14-21 день будет обеспечена надежная защита от заболевания гриппом на весь предстоящий период подъема заболеваемости гриппом и ОРВИ.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470</TotalTime>
  <Words>717</Words>
  <Application>Microsoft Office PowerPoint</Application>
  <PresentationFormat>Экран (4:3)</PresentationFormat>
  <Paragraphs>109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Клен</vt:lpstr>
      <vt:lpstr>Диаграмма Microsoft Office Excel</vt:lpstr>
      <vt:lpstr>Нужны ли прививки против гриппа?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цели кампании иммунизации против гриппа</vt:lpstr>
      <vt:lpstr>Особенности эпидсезона гриппа 2015-2016гг. в Беларуси и сопредельных странах </vt:lpstr>
      <vt:lpstr>Вакцины против гриппа, применявшиеся в эпидсезоне 2015-2016гг.</vt:lpstr>
      <vt:lpstr>Слайд 17</vt:lpstr>
    </vt:vector>
  </TitlesOfParts>
  <Company>МГЦГиЭ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b-oip-501-02</dc:creator>
  <cp:lastModifiedBy>BuziukED</cp:lastModifiedBy>
  <cp:revision>55</cp:revision>
  <dcterms:created xsi:type="dcterms:W3CDTF">2010-09-01T07:19:40Z</dcterms:created>
  <dcterms:modified xsi:type="dcterms:W3CDTF">2016-09-13T06:12:22Z</dcterms:modified>
</cp:coreProperties>
</file>